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8" r:id="rId3"/>
    <p:sldId id="259"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showGuides="1">
      <p:cViewPr>
        <p:scale>
          <a:sx n="60" d="100"/>
          <a:sy n="60" d="100"/>
        </p:scale>
        <p:origin x="1056" y="216"/>
      </p:cViewPr>
      <p:guideLst>
        <p:guide orient="horz" pos="2160"/>
        <p:guide pos="3840"/>
      </p:guideLst>
    </p:cSldViewPr>
  </p:slideViewPr>
  <p:notesTextViewPr>
    <p:cViewPr>
      <p:scale>
        <a:sx n="1" d="1"/>
        <a:sy n="1" d="1"/>
      </p:scale>
      <p:origin x="0" y="0"/>
    </p:cViewPr>
  </p:notesTextViewPr>
  <p:notesViewPr>
    <p:cSldViewPr snapToGrid="0" showGuides="1">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notesMaster" Target="notesMasters/notesMaster1.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handoutMaster" Target="handoutMasters/handoutMaster1.xml" /></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187D44-F845-416C-AA1E-290F54C4C940}" type="doc">
      <dgm:prSet loTypeId="urn:microsoft.com/office/officeart/2011/layout/HexagonRadial" loCatId="cycle" qsTypeId="urn:microsoft.com/office/officeart/2005/8/quickstyle/simple5" qsCatId="simple" csTypeId="urn:microsoft.com/office/officeart/2005/8/colors/accent0_2" csCatId="mainScheme" phldr="1"/>
      <dgm:spPr/>
      <dgm:t>
        <a:bodyPr/>
        <a:lstStyle/>
        <a:p>
          <a:endParaRPr lang="en-GB"/>
        </a:p>
      </dgm:t>
    </dgm:pt>
    <dgm:pt modelId="{6F63DEDB-EAC9-4DE0-B0F3-8B1626103CBD}">
      <dgm:prSet phldrT="[Text]"/>
      <dgm:spPr/>
      <dgm:t>
        <a:bodyPr/>
        <a:lstStyle/>
        <a:p>
          <a:r>
            <a:rPr lang="en-GB" dirty="0"/>
            <a:t>Current Situation</a:t>
          </a:r>
        </a:p>
      </dgm:t>
    </dgm:pt>
    <dgm:pt modelId="{A5D3A3E5-CECC-4D53-A279-D1CD8F5A16CF}" type="parTrans" cxnId="{F85A41C1-BF5D-4863-8177-1FA6FC25B9BB}">
      <dgm:prSet/>
      <dgm:spPr/>
      <dgm:t>
        <a:bodyPr/>
        <a:lstStyle/>
        <a:p>
          <a:endParaRPr lang="en-GB"/>
        </a:p>
      </dgm:t>
    </dgm:pt>
    <dgm:pt modelId="{993C6F5C-313E-4E3A-97D0-465BC3B84176}" type="sibTrans" cxnId="{F85A41C1-BF5D-4863-8177-1FA6FC25B9BB}">
      <dgm:prSet/>
      <dgm:spPr/>
      <dgm:t>
        <a:bodyPr/>
        <a:lstStyle/>
        <a:p>
          <a:endParaRPr lang="en-GB"/>
        </a:p>
      </dgm:t>
    </dgm:pt>
    <dgm:pt modelId="{F644EFA2-4A3E-44E2-BF24-E293679844A5}">
      <dgm:prSet phldrT="[Text]"/>
      <dgm:spPr/>
      <dgm:t>
        <a:bodyPr/>
        <a:lstStyle/>
        <a:p>
          <a:r>
            <a:rPr lang="en-GB" dirty="0"/>
            <a:t>Bus Stops are still crowded</a:t>
          </a:r>
        </a:p>
      </dgm:t>
    </dgm:pt>
    <dgm:pt modelId="{220DA40F-6674-4988-8C6C-14AA4AE27750}" type="parTrans" cxnId="{58BBBFA5-7B99-4A32-8C45-CBA9E0E151DC}">
      <dgm:prSet/>
      <dgm:spPr/>
      <dgm:t>
        <a:bodyPr/>
        <a:lstStyle/>
        <a:p>
          <a:endParaRPr lang="en-GB"/>
        </a:p>
      </dgm:t>
    </dgm:pt>
    <dgm:pt modelId="{D853EAB3-EE1D-44DD-8B96-E26DD8796F3D}" type="sibTrans" cxnId="{58BBBFA5-7B99-4A32-8C45-CBA9E0E151DC}">
      <dgm:prSet/>
      <dgm:spPr/>
      <dgm:t>
        <a:bodyPr/>
        <a:lstStyle/>
        <a:p>
          <a:endParaRPr lang="en-GB"/>
        </a:p>
      </dgm:t>
    </dgm:pt>
    <dgm:pt modelId="{2D430681-7CD4-4044-B146-F9A8156AFC9C}">
      <dgm:prSet phldrT="[Text]"/>
      <dgm:spPr/>
      <dgm:t>
        <a:bodyPr/>
        <a:lstStyle/>
        <a:p>
          <a:r>
            <a:rPr lang="en-GB" dirty="0"/>
            <a:t>No handwashing or sanitizing facilities</a:t>
          </a:r>
        </a:p>
      </dgm:t>
    </dgm:pt>
    <dgm:pt modelId="{7671B134-C374-4190-94F8-43D2A283E1E4}" type="parTrans" cxnId="{B1D3CB2D-0FD1-4376-9DA9-57B59E0C7453}">
      <dgm:prSet/>
      <dgm:spPr/>
      <dgm:t>
        <a:bodyPr/>
        <a:lstStyle/>
        <a:p>
          <a:endParaRPr lang="en-GB"/>
        </a:p>
      </dgm:t>
    </dgm:pt>
    <dgm:pt modelId="{4294D6C2-0016-4151-A5E4-D86417A38CC3}" type="sibTrans" cxnId="{B1D3CB2D-0FD1-4376-9DA9-57B59E0C7453}">
      <dgm:prSet/>
      <dgm:spPr/>
      <dgm:t>
        <a:bodyPr/>
        <a:lstStyle/>
        <a:p>
          <a:endParaRPr lang="en-GB"/>
        </a:p>
      </dgm:t>
    </dgm:pt>
    <dgm:pt modelId="{10AAD376-AB7B-44DA-9AD8-D75369273E54}">
      <dgm:prSet phldrT="[Text]"/>
      <dgm:spPr/>
      <dgm:t>
        <a:bodyPr/>
        <a:lstStyle/>
        <a:p>
          <a:r>
            <a:rPr lang="en-GB" dirty="0"/>
            <a:t>Contact service delivery</a:t>
          </a:r>
        </a:p>
      </dgm:t>
    </dgm:pt>
    <dgm:pt modelId="{E3A8B210-4B90-4745-9E63-2FD9EE9630DC}" type="parTrans" cxnId="{96B2ACD3-85BA-4B01-B784-436801C2B30C}">
      <dgm:prSet/>
      <dgm:spPr/>
      <dgm:t>
        <a:bodyPr/>
        <a:lstStyle/>
        <a:p>
          <a:endParaRPr lang="en-GB"/>
        </a:p>
      </dgm:t>
    </dgm:pt>
    <dgm:pt modelId="{F6E3C5A2-ADEF-4978-A1C2-6E37B88C37D5}" type="sibTrans" cxnId="{96B2ACD3-85BA-4B01-B784-436801C2B30C}">
      <dgm:prSet/>
      <dgm:spPr/>
      <dgm:t>
        <a:bodyPr/>
        <a:lstStyle/>
        <a:p>
          <a:endParaRPr lang="en-GB"/>
        </a:p>
      </dgm:t>
    </dgm:pt>
    <dgm:pt modelId="{D8CED63C-415E-414D-A078-7C658ADD7684}">
      <dgm:prSet phldrT="[Text]"/>
      <dgm:spPr/>
      <dgm:t>
        <a:bodyPr/>
        <a:lstStyle/>
        <a:p>
          <a:r>
            <a:rPr lang="en-GB" dirty="0"/>
            <a:t>Motorcycles still operating</a:t>
          </a:r>
        </a:p>
      </dgm:t>
    </dgm:pt>
    <dgm:pt modelId="{D15FDEA0-6B16-421E-B8C6-568B8B423F36}" type="parTrans" cxnId="{E748CCB9-36EA-4057-8A41-EFC7C4529DA0}">
      <dgm:prSet/>
      <dgm:spPr/>
      <dgm:t>
        <a:bodyPr/>
        <a:lstStyle/>
        <a:p>
          <a:endParaRPr lang="en-GB"/>
        </a:p>
      </dgm:t>
    </dgm:pt>
    <dgm:pt modelId="{8292A39A-F74A-42F5-B916-3A34D298186F}" type="sibTrans" cxnId="{E748CCB9-36EA-4057-8A41-EFC7C4529DA0}">
      <dgm:prSet/>
      <dgm:spPr/>
      <dgm:t>
        <a:bodyPr/>
        <a:lstStyle/>
        <a:p>
          <a:endParaRPr lang="en-GB"/>
        </a:p>
      </dgm:t>
    </dgm:pt>
    <dgm:pt modelId="{34BB4796-EEA7-414F-B05F-188E41E4499C}">
      <dgm:prSet phldrT="[Text]"/>
      <dgm:spPr/>
      <dgm:t>
        <a:bodyPr/>
        <a:lstStyle/>
        <a:p>
          <a:r>
            <a:rPr lang="en-GB" dirty="0"/>
            <a:t>Scanty use of face masks</a:t>
          </a:r>
        </a:p>
      </dgm:t>
    </dgm:pt>
    <dgm:pt modelId="{8BC54536-3E0A-4E13-9A42-161FB92546FB}" type="parTrans" cxnId="{C15AE2B5-B4E1-436C-AD1C-7824E60FE4DF}">
      <dgm:prSet/>
      <dgm:spPr/>
      <dgm:t>
        <a:bodyPr/>
        <a:lstStyle/>
        <a:p>
          <a:endParaRPr lang="en-GB"/>
        </a:p>
      </dgm:t>
    </dgm:pt>
    <dgm:pt modelId="{FD9FA081-1D7A-4C59-AC9D-AB633C4E8294}" type="sibTrans" cxnId="{C15AE2B5-B4E1-436C-AD1C-7824E60FE4DF}">
      <dgm:prSet/>
      <dgm:spPr/>
      <dgm:t>
        <a:bodyPr/>
        <a:lstStyle/>
        <a:p>
          <a:endParaRPr lang="en-GB"/>
        </a:p>
      </dgm:t>
    </dgm:pt>
    <dgm:pt modelId="{CE8160FC-AB4B-4B4F-8B0B-F677B672C3BF}">
      <dgm:prSet phldrT="[Text]"/>
      <dgm:spPr/>
      <dgm:t>
        <a:bodyPr/>
        <a:lstStyle/>
        <a:p>
          <a:r>
            <a:rPr lang="en-GB" dirty="0"/>
            <a:t>Minimal adherence to 60% loading capacity</a:t>
          </a:r>
        </a:p>
      </dgm:t>
    </dgm:pt>
    <dgm:pt modelId="{077353AC-4522-4CE8-9F03-8B84AB37F348}" type="parTrans" cxnId="{B4AE6203-FEF7-495E-8B1C-FDAE1EE37BFD}">
      <dgm:prSet/>
      <dgm:spPr/>
      <dgm:t>
        <a:bodyPr/>
        <a:lstStyle/>
        <a:p>
          <a:endParaRPr lang="en-GB"/>
        </a:p>
      </dgm:t>
    </dgm:pt>
    <dgm:pt modelId="{43D4F43E-7310-4EFA-8817-A7BDF046F598}" type="sibTrans" cxnId="{B4AE6203-FEF7-495E-8B1C-FDAE1EE37BFD}">
      <dgm:prSet/>
      <dgm:spPr/>
      <dgm:t>
        <a:bodyPr/>
        <a:lstStyle/>
        <a:p>
          <a:endParaRPr lang="en-GB"/>
        </a:p>
      </dgm:t>
    </dgm:pt>
    <dgm:pt modelId="{B4086ACC-412D-4933-AC39-36CFD37FE7D0}" type="pres">
      <dgm:prSet presAssocID="{17187D44-F845-416C-AA1E-290F54C4C940}" presName="Name0" presStyleCnt="0">
        <dgm:presLayoutVars>
          <dgm:chMax val="1"/>
          <dgm:chPref val="1"/>
          <dgm:dir/>
          <dgm:animOne val="branch"/>
          <dgm:animLvl val="lvl"/>
        </dgm:presLayoutVars>
      </dgm:prSet>
      <dgm:spPr/>
    </dgm:pt>
    <dgm:pt modelId="{F683BA13-40BC-487C-B9B0-A140A074382B}" type="pres">
      <dgm:prSet presAssocID="{6F63DEDB-EAC9-4DE0-B0F3-8B1626103CBD}" presName="Parent" presStyleLbl="node0" presStyleIdx="0" presStyleCnt="1" custLinFactX="-68162" custLinFactNeighborX="-100000" custLinFactNeighborY="-1851">
        <dgm:presLayoutVars>
          <dgm:chMax val="6"/>
          <dgm:chPref val="6"/>
        </dgm:presLayoutVars>
      </dgm:prSet>
      <dgm:spPr/>
    </dgm:pt>
    <dgm:pt modelId="{B0D715EC-A9AA-45F0-8BE4-C0AAA7351455}" type="pres">
      <dgm:prSet presAssocID="{F644EFA2-4A3E-44E2-BF24-E293679844A5}" presName="Accent1" presStyleCnt="0"/>
      <dgm:spPr/>
    </dgm:pt>
    <dgm:pt modelId="{8D0A8F83-24FB-4B92-A7AA-E3255480777D}" type="pres">
      <dgm:prSet presAssocID="{F644EFA2-4A3E-44E2-BF24-E293679844A5}" presName="Accent" presStyleLbl="bgShp" presStyleIdx="0" presStyleCnt="6"/>
      <dgm:spPr/>
    </dgm:pt>
    <dgm:pt modelId="{C4824F1A-AE3E-498D-9A15-36CC59ECDE84}" type="pres">
      <dgm:prSet presAssocID="{F644EFA2-4A3E-44E2-BF24-E293679844A5}" presName="Child1" presStyleLbl="node1" presStyleIdx="0" presStyleCnt="6" custLinFactX="-100000" custLinFactNeighborX="-105203" custLinFactNeighborY="2259">
        <dgm:presLayoutVars>
          <dgm:chMax val="0"/>
          <dgm:chPref val="0"/>
          <dgm:bulletEnabled val="1"/>
        </dgm:presLayoutVars>
      </dgm:prSet>
      <dgm:spPr/>
    </dgm:pt>
    <dgm:pt modelId="{C52AF682-F245-43E0-BE5A-FCA00A87E0C9}" type="pres">
      <dgm:prSet presAssocID="{2D430681-7CD4-4044-B146-F9A8156AFC9C}" presName="Accent2" presStyleCnt="0"/>
      <dgm:spPr/>
    </dgm:pt>
    <dgm:pt modelId="{982C6FDA-08B4-437B-9E8F-800A53D4569A}" type="pres">
      <dgm:prSet presAssocID="{2D430681-7CD4-4044-B146-F9A8156AFC9C}" presName="Accent" presStyleLbl="bgShp" presStyleIdx="1" presStyleCnt="6" custLinFactX="-200000" custLinFactNeighborX="-245702" custLinFactNeighborY="-4926"/>
      <dgm:spPr/>
    </dgm:pt>
    <dgm:pt modelId="{D6E1383E-6DB5-4F9A-9F4C-403876E9F0CA}" type="pres">
      <dgm:prSet presAssocID="{2D430681-7CD4-4044-B146-F9A8156AFC9C}" presName="Child2" presStyleLbl="node1" presStyleIdx="1" presStyleCnt="6" custLinFactX="-100000" custLinFactNeighborX="-105203" custLinFactNeighborY="-2259">
        <dgm:presLayoutVars>
          <dgm:chMax val="0"/>
          <dgm:chPref val="0"/>
          <dgm:bulletEnabled val="1"/>
        </dgm:presLayoutVars>
      </dgm:prSet>
      <dgm:spPr/>
    </dgm:pt>
    <dgm:pt modelId="{4F09DEDA-0153-4A73-9D2C-6DE2D1501D5F}" type="pres">
      <dgm:prSet presAssocID="{10AAD376-AB7B-44DA-9AD8-D75369273E54}" presName="Accent3" presStyleCnt="0"/>
      <dgm:spPr/>
    </dgm:pt>
    <dgm:pt modelId="{9B4B2F64-D1E7-45C2-908F-05DEDAD513BF}" type="pres">
      <dgm:prSet presAssocID="{10AAD376-AB7B-44DA-9AD8-D75369273E54}" presName="Accent" presStyleLbl="bgShp" presStyleIdx="2" presStyleCnt="6" custLinFactX="-200000" custLinFactNeighborX="-245702" custLinFactNeighborY="-4926"/>
      <dgm:spPr/>
    </dgm:pt>
    <dgm:pt modelId="{BFE63DAD-5BD5-4679-9CF4-84E62BD247C7}" type="pres">
      <dgm:prSet presAssocID="{10AAD376-AB7B-44DA-9AD8-D75369273E54}" presName="Child3" presStyleLbl="node1" presStyleIdx="2" presStyleCnt="6" custLinFactX="-100000" custLinFactNeighborX="-105203" custLinFactNeighborY="-2259">
        <dgm:presLayoutVars>
          <dgm:chMax val="0"/>
          <dgm:chPref val="0"/>
          <dgm:bulletEnabled val="1"/>
        </dgm:presLayoutVars>
      </dgm:prSet>
      <dgm:spPr/>
    </dgm:pt>
    <dgm:pt modelId="{4D1A2D56-AFF9-4272-8648-CF162A5EA271}" type="pres">
      <dgm:prSet presAssocID="{D8CED63C-415E-414D-A078-7C658ADD7684}" presName="Accent4" presStyleCnt="0"/>
      <dgm:spPr/>
    </dgm:pt>
    <dgm:pt modelId="{B175D2BC-46FC-4AC2-B2C2-9FE0B5EDF317}" type="pres">
      <dgm:prSet presAssocID="{D8CED63C-415E-414D-A078-7C658ADD7684}" presName="Accent" presStyleLbl="bgShp" presStyleIdx="3" presStyleCnt="6" custLinFactX="-200000" custLinFactNeighborX="-245702" custLinFactNeighborY="-4926"/>
      <dgm:spPr/>
    </dgm:pt>
    <dgm:pt modelId="{A0564C0F-A63F-474A-9727-31FA65854C60}" type="pres">
      <dgm:prSet presAssocID="{D8CED63C-415E-414D-A078-7C658ADD7684}" presName="Child4" presStyleLbl="node1" presStyleIdx="3" presStyleCnt="6" custLinFactX="-100000" custLinFactNeighborX="-105203" custLinFactNeighborY="-2259">
        <dgm:presLayoutVars>
          <dgm:chMax val="0"/>
          <dgm:chPref val="0"/>
          <dgm:bulletEnabled val="1"/>
        </dgm:presLayoutVars>
      </dgm:prSet>
      <dgm:spPr/>
    </dgm:pt>
    <dgm:pt modelId="{8A059C88-2D18-4C87-9DFD-EE70FDBB25CD}" type="pres">
      <dgm:prSet presAssocID="{34BB4796-EEA7-414F-B05F-188E41E4499C}" presName="Accent5" presStyleCnt="0"/>
      <dgm:spPr/>
    </dgm:pt>
    <dgm:pt modelId="{84768676-A7B6-41A5-B847-EFD42C4D425E}" type="pres">
      <dgm:prSet presAssocID="{34BB4796-EEA7-414F-B05F-188E41E4499C}" presName="Accent" presStyleLbl="bgShp" presStyleIdx="4" presStyleCnt="6" custLinFactX="-200000" custLinFactNeighborX="-245702" custLinFactNeighborY="-4926"/>
      <dgm:spPr/>
    </dgm:pt>
    <dgm:pt modelId="{B5D91104-5953-4D7B-89B7-9875C7307377}" type="pres">
      <dgm:prSet presAssocID="{34BB4796-EEA7-414F-B05F-188E41E4499C}" presName="Child5" presStyleLbl="node1" presStyleIdx="4" presStyleCnt="6" custLinFactX="-100000" custLinFactNeighborX="-105203" custLinFactNeighborY="-2259">
        <dgm:presLayoutVars>
          <dgm:chMax val="0"/>
          <dgm:chPref val="0"/>
          <dgm:bulletEnabled val="1"/>
        </dgm:presLayoutVars>
      </dgm:prSet>
      <dgm:spPr/>
    </dgm:pt>
    <dgm:pt modelId="{57E13EDE-0A9F-4819-99E5-A30D6A8DEBA1}" type="pres">
      <dgm:prSet presAssocID="{CE8160FC-AB4B-4B4F-8B0B-F677B672C3BF}" presName="Accent6" presStyleCnt="0"/>
      <dgm:spPr/>
    </dgm:pt>
    <dgm:pt modelId="{18FAFD9A-5F58-4598-A127-052F6B63E806}" type="pres">
      <dgm:prSet presAssocID="{CE8160FC-AB4B-4B4F-8B0B-F677B672C3BF}" presName="Accent" presStyleLbl="bgShp" presStyleIdx="5" presStyleCnt="6" custLinFactX="-200000" custLinFactNeighborX="-245702" custLinFactNeighborY="-4926"/>
      <dgm:spPr/>
    </dgm:pt>
    <dgm:pt modelId="{47DB472B-09DA-4A2F-A47E-509C1339168E}" type="pres">
      <dgm:prSet presAssocID="{CE8160FC-AB4B-4B4F-8B0B-F677B672C3BF}" presName="Child6" presStyleLbl="node1" presStyleIdx="5" presStyleCnt="6" custLinFactX="-100000" custLinFactNeighborX="-105203" custLinFactNeighborY="-2259">
        <dgm:presLayoutVars>
          <dgm:chMax val="0"/>
          <dgm:chPref val="0"/>
          <dgm:bulletEnabled val="1"/>
        </dgm:presLayoutVars>
      </dgm:prSet>
      <dgm:spPr/>
    </dgm:pt>
  </dgm:ptLst>
  <dgm:cxnLst>
    <dgm:cxn modelId="{B4AE6203-FEF7-495E-8B1C-FDAE1EE37BFD}" srcId="{6F63DEDB-EAC9-4DE0-B0F3-8B1626103CBD}" destId="{CE8160FC-AB4B-4B4F-8B0B-F677B672C3BF}" srcOrd="5" destOrd="0" parTransId="{077353AC-4522-4CE8-9F03-8B84AB37F348}" sibTransId="{43D4F43E-7310-4EFA-8817-A7BDF046F598}"/>
    <dgm:cxn modelId="{37B19917-9314-4F60-A2FE-FE3A3F5F78DB}" type="presOf" srcId="{CE8160FC-AB4B-4B4F-8B0B-F677B672C3BF}" destId="{47DB472B-09DA-4A2F-A47E-509C1339168E}" srcOrd="0" destOrd="0" presId="urn:microsoft.com/office/officeart/2011/layout/HexagonRadial"/>
    <dgm:cxn modelId="{0DC1C51F-09C4-4CA3-9F9D-9904460CC99B}" type="presOf" srcId="{6F63DEDB-EAC9-4DE0-B0F3-8B1626103CBD}" destId="{F683BA13-40BC-487C-B9B0-A140A074382B}" srcOrd="0" destOrd="0" presId="urn:microsoft.com/office/officeart/2011/layout/HexagonRadial"/>
    <dgm:cxn modelId="{B1D3CB2D-0FD1-4376-9DA9-57B59E0C7453}" srcId="{6F63DEDB-EAC9-4DE0-B0F3-8B1626103CBD}" destId="{2D430681-7CD4-4044-B146-F9A8156AFC9C}" srcOrd="1" destOrd="0" parTransId="{7671B134-C374-4190-94F8-43D2A283E1E4}" sibTransId="{4294D6C2-0016-4151-A5E4-D86417A38CC3}"/>
    <dgm:cxn modelId="{D6D5E836-E688-4CD7-B80A-2966268D7514}" type="presOf" srcId="{2D430681-7CD4-4044-B146-F9A8156AFC9C}" destId="{D6E1383E-6DB5-4F9A-9F4C-403876E9F0CA}" srcOrd="0" destOrd="0" presId="urn:microsoft.com/office/officeart/2011/layout/HexagonRadial"/>
    <dgm:cxn modelId="{691A3A77-C926-4183-8BAC-9E822120E5AC}" type="presOf" srcId="{D8CED63C-415E-414D-A078-7C658ADD7684}" destId="{A0564C0F-A63F-474A-9727-31FA65854C60}" srcOrd="0" destOrd="0" presId="urn:microsoft.com/office/officeart/2011/layout/HexagonRadial"/>
    <dgm:cxn modelId="{BA1C3E5A-394C-4753-A60A-09604249F8F9}" type="presOf" srcId="{17187D44-F845-416C-AA1E-290F54C4C940}" destId="{B4086ACC-412D-4933-AC39-36CFD37FE7D0}" srcOrd="0" destOrd="0" presId="urn:microsoft.com/office/officeart/2011/layout/HexagonRadial"/>
    <dgm:cxn modelId="{58BBBFA5-7B99-4A32-8C45-CBA9E0E151DC}" srcId="{6F63DEDB-EAC9-4DE0-B0F3-8B1626103CBD}" destId="{F644EFA2-4A3E-44E2-BF24-E293679844A5}" srcOrd="0" destOrd="0" parTransId="{220DA40F-6674-4988-8C6C-14AA4AE27750}" sibTransId="{D853EAB3-EE1D-44DD-8B96-E26DD8796F3D}"/>
    <dgm:cxn modelId="{C15AE2B5-B4E1-436C-AD1C-7824E60FE4DF}" srcId="{6F63DEDB-EAC9-4DE0-B0F3-8B1626103CBD}" destId="{34BB4796-EEA7-414F-B05F-188E41E4499C}" srcOrd="4" destOrd="0" parTransId="{8BC54536-3E0A-4E13-9A42-161FB92546FB}" sibTransId="{FD9FA081-1D7A-4C59-AC9D-AB633C4E8294}"/>
    <dgm:cxn modelId="{E748CCB9-36EA-4057-8A41-EFC7C4529DA0}" srcId="{6F63DEDB-EAC9-4DE0-B0F3-8B1626103CBD}" destId="{D8CED63C-415E-414D-A078-7C658ADD7684}" srcOrd="3" destOrd="0" parTransId="{D15FDEA0-6B16-421E-B8C6-568B8B423F36}" sibTransId="{8292A39A-F74A-42F5-B916-3A34D298186F}"/>
    <dgm:cxn modelId="{F85A41C1-BF5D-4863-8177-1FA6FC25B9BB}" srcId="{17187D44-F845-416C-AA1E-290F54C4C940}" destId="{6F63DEDB-EAC9-4DE0-B0F3-8B1626103CBD}" srcOrd="0" destOrd="0" parTransId="{A5D3A3E5-CECC-4D53-A279-D1CD8F5A16CF}" sibTransId="{993C6F5C-313E-4E3A-97D0-465BC3B84176}"/>
    <dgm:cxn modelId="{378D12D3-5BB7-4CF1-B9A6-86BCC43FE32B}" type="presOf" srcId="{10AAD376-AB7B-44DA-9AD8-D75369273E54}" destId="{BFE63DAD-5BD5-4679-9CF4-84E62BD247C7}" srcOrd="0" destOrd="0" presId="urn:microsoft.com/office/officeart/2011/layout/HexagonRadial"/>
    <dgm:cxn modelId="{96B2ACD3-85BA-4B01-B784-436801C2B30C}" srcId="{6F63DEDB-EAC9-4DE0-B0F3-8B1626103CBD}" destId="{10AAD376-AB7B-44DA-9AD8-D75369273E54}" srcOrd="2" destOrd="0" parTransId="{E3A8B210-4B90-4745-9E63-2FD9EE9630DC}" sibTransId="{F6E3C5A2-ADEF-4978-A1C2-6E37B88C37D5}"/>
    <dgm:cxn modelId="{92A0CEEE-B433-4027-8FCC-F34F751D1CE7}" type="presOf" srcId="{34BB4796-EEA7-414F-B05F-188E41E4499C}" destId="{B5D91104-5953-4D7B-89B7-9875C7307377}" srcOrd="0" destOrd="0" presId="urn:microsoft.com/office/officeart/2011/layout/HexagonRadial"/>
    <dgm:cxn modelId="{460F81FD-A5B9-4039-8279-B18002D1B244}" type="presOf" srcId="{F644EFA2-4A3E-44E2-BF24-E293679844A5}" destId="{C4824F1A-AE3E-498D-9A15-36CC59ECDE84}" srcOrd="0" destOrd="0" presId="urn:microsoft.com/office/officeart/2011/layout/HexagonRadial"/>
    <dgm:cxn modelId="{5D727993-CE8D-4A8F-8461-7A59E117A150}" type="presParOf" srcId="{B4086ACC-412D-4933-AC39-36CFD37FE7D0}" destId="{F683BA13-40BC-487C-B9B0-A140A074382B}" srcOrd="0" destOrd="0" presId="urn:microsoft.com/office/officeart/2011/layout/HexagonRadial"/>
    <dgm:cxn modelId="{D6DFFB71-E7ED-4029-9B13-A2DBD246CA75}" type="presParOf" srcId="{B4086ACC-412D-4933-AC39-36CFD37FE7D0}" destId="{B0D715EC-A9AA-45F0-8BE4-C0AAA7351455}" srcOrd="1" destOrd="0" presId="urn:microsoft.com/office/officeart/2011/layout/HexagonRadial"/>
    <dgm:cxn modelId="{D7F46427-8F00-4885-80DF-AAEB60A04485}" type="presParOf" srcId="{B0D715EC-A9AA-45F0-8BE4-C0AAA7351455}" destId="{8D0A8F83-24FB-4B92-A7AA-E3255480777D}" srcOrd="0" destOrd="0" presId="urn:microsoft.com/office/officeart/2011/layout/HexagonRadial"/>
    <dgm:cxn modelId="{D6AC045A-A5EB-49DE-AC93-2C6E3192AC3E}" type="presParOf" srcId="{B4086ACC-412D-4933-AC39-36CFD37FE7D0}" destId="{C4824F1A-AE3E-498D-9A15-36CC59ECDE84}" srcOrd="2" destOrd="0" presId="urn:microsoft.com/office/officeart/2011/layout/HexagonRadial"/>
    <dgm:cxn modelId="{0F872113-3684-4159-9170-8992EF8D9A7F}" type="presParOf" srcId="{B4086ACC-412D-4933-AC39-36CFD37FE7D0}" destId="{C52AF682-F245-43E0-BE5A-FCA00A87E0C9}" srcOrd="3" destOrd="0" presId="urn:microsoft.com/office/officeart/2011/layout/HexagonRadial"/>
    <dgm:cxn modelId="{DD1376DD-BC90-4BAB-B23F-5BB3A7B55A19}" type="presParOf" srcId="{C52AF682-F245-43E0-BE5A-FCA00A87E0C9}" destId="{982C6FDA-08B4-437B-9E8F-800A53D4569A}" srcOrd="0" destOrd="0" presId="urn:microsoft.com/office/officeart/2011/layout/HexagonRadial"/>
    <dgm:cxn modelId="{64B9D1BF-3340-496D-BD7B-8EDBE2623FDF}" type="presParOf" srcId="{B4086ACC-412D-4933-AC39-36CFD37FE7D0}" destId="{D6E1383E-6DB5-4F9A-9F4C-403876E9F0CA}" srcOrd="4" destOrd="0" presId="urn:microsoft.com/office/officeart/2011/layout/HexagonRadial"/>
    <dgm:cxn modelId="{420323A6-636E-4547-A4FA-F9E7EE2E938B}" type="presParOf" srcId="{B4086ACC-412D-4933-AC39-36CFD37FE7D0}" destId="{4F09DEDA-0153-4A73-9D2C-6DE2D1501D5F}" srcOrd="5" destOrd="0" presId="urn:microsoft.com/office/officeart/2011/layout/HexagonRadial"/>
    <dgm:cxn modelId="{630DF290-A75B-4B21-A1E8-07DE2F0A45E3}" type="presParOf" srcId="{4F09DEDA-0153-4A73-9D2C-6DE2D1501D5F}" destId="{9B4B2F64-D1E7-45C2-908F-05DEDAD513BF}" srcOrd="0" destOrd="0" presId="urn:microsoft.com/office/officeart/2011/layout/HexagonRadial"/>
    <dgm:cxn modelId="{5EACCFA0-18C0-4C58-B718-69C7EBF336E5}" type="presParOf" srcId="{B4086ACC-412D-4933-AC39-36CFD37FE7D0}" destId="{BFE63DAD-5BD5-4679-9CF4-84E62BD247C7}" srcOrd="6" destOrd="0" presId="urn:microsoft.com/office/officeart/2011/layout/HexagonRadial"/>
    <dgm:cxn modelId="{CFBC50AE-6D0F-473B-B9B1-E3B4858A14B5}" type="presParOf" srcId="{B4086ACC-412D-4933-AC39-36CFD37FE7D0}" destId="{4D1A2D56-AFF9-4272-8648-CF162A5EA271}" srcOrd="7" destOrd="0" presId="urn:microsoft.com/office/officeart/2011/layout/HexagonRadial"/>
    <dgm:cxn modelId="{EAE3E69B-84C0-449A-A42F-1F60DAEB0BAC}" type="presParOf" srcId="{4D1A2D56-AFF9-4272-8648-CF162A5EA271}" destId="{B175D2BC-46FC-4AC2-B2C2-9FE0B5EDF317}" srcOrd="0" destOrd="0" presId="urn:microsoft.com/office/officeart/2011/layout/HexagonRadial"/>
    <dgm:cxn modelId="{AA9A74D3-3401-4BB3-B0F9-0AC6EE2B3393}" type="presParOf" srcId="{B4086ACC-412D-4933-AC39-36CFD37FE7D0}" destId="{A0564C0F-A63F-474A-9727-31FA65854C60}" srcOrd="8" destOrd="0" presId="urn:microsoft.com/office/officeart/2011/layout/HexagonRadial"/>
    <dgm:cxn modelId="{CD68F829-86A8-4EEF-A4F4-FB504BBC47BF}" type="presParOf" srcId="{B4086ACC-412D-4933-AC39-36CFD37FE7D0}" destId="{8A059C88-2D18-4C87-9DFD-EE70FDBB25CD}" srcOrd="9" destOrd="0" presId="urn:microsoft.com/office/officeart/2011/layout/HexagonRadial"/>
    <dgm:cxn modelId="{8AD22721-50EC-4C5A-B395-52763903102D}" type="presParOf" srcId="{8A059C88-2D18-4C87-9DFD-EE70FDBB25CD}" destId="{84768676-A7B6-41A5-B847-EFD42C4D425E}" srcOrd="0" destOrd="0" presId="urn:microsoft.com/office/officeart/2011/layout/HexagonRadial"/>
    <dgm:cxn modelId="{85A32D64-E9BB-465A-96E5-EAA0E341625E}" type="presParOf" srcId="{B4086ACC-412D-4933-AC39-36CFD37FE7D0}" destId="{B5D91104-5953-4D7B-89B7-9875C7307377}" srcOrd="10" destOrd="0" presId="urn:microsoft.com/office/officeart/2011/layout/HexagonRadial"/>
    <dgm:cxn modelId="{89A0895E-22C2-499D-83D7-8EE1357C7572}" type="presParOf" srcId="{B4086ACC-412D-4933-AC39-36CFD37FE7D0}" destId="{57E13EDE-0A9F-4819-99E5-A30D6A8DEBA1}" srcOrd="11" destOrd="0" presId="urn:microsoft.com/office/officeart/2011/layout/HexagonRadial"/>
    <dgm:cxn modelId="{E0BED94E-94D7-4A35-B195-3A53F61A022B}" type="presParOf" srcId="{57E13EDE-0A9F-4819-99E5-A30D6A8DEBA1}" destId="{18FAFD9A-5F58-4598-A127-052F6B63E806}" srcOrd="0" destOrd="0" presId="urn:microsoft.com/office/officeart/2011/layout/HexagonRadial"/>
    <dgm:cxn modelId="{87C0532B-2A10-4E09-804C-F67A2B040FD3}" type="presParOf" srcId="{B4086ACC-412D-4933-AC39-36CFD37FE7D0}" destId="{47DB472B-09DA-4A2F-A47E-509C1339168E}"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CD0339-2D96-4230-90E7-A61B3EA41F27}" type="doc">
      <dgm:prSet loTypeId="urn:microsoft.com/office/officeart/2005/8/layout/radial2" loCatId="relationship" qsTypeId="urn:microsoft.com/office/officeart/2005/8/quickstyle/3d2" qsCatId="3D" csTypeId="urn:microsoft.com/office/officeart/2005/8/colors/colorful1" csCatId="colorful" phldr="1"/>
      <dgm:spPr/>
      <dgm:t>
        <a:bodyPr/>
        <a:lstStyle/>
        <a:p>
          <a:endParaRPr lang="en-GB"/>
        </a:p>
      </dgm:t>
    </dgm:pt>
    <dgm:pt modelId="{80BDC976-667C-44D1-A42C-B752A2690B16}">
      <dgm:prSet phldrT="[Text]" custT="1"/>
      <dgm:spPr/>
      <dgm:t>
        <a:bodyPr/>
        <a:lstStyle/>
        <a:p>
          <a:r>
            <a:rPr lang="en-GB" sz="2000" dirty="0"/>
            <a:t>Indiscipline</a:t>
          </a:r>
        </a:p>
      </dgm:t>
    </dgm:pt>
    <dgm:pt modelId="{7DC63581-B273-423A-BE8F-3A102320F17A}" type="parTrans" cxnId="{A7F4C29F-6854-4DCF-9103-D79ECC57802E}">
      <dgm:prSet/>
      <dgm:spPr/>
      <dgm:t>
        <a:bodyPr/>
        <a:lstStyle/>
        <a:p>
          <a:endParaRPr lang="en-GB"/>
        </a:p>
      </dgm:t>
    </dgm:pt>
    <dgm:pt modelId="{85542F18-8BC7-436B-B6E9-A18C7BF4625E}" type="sibTrans" cxnId="{A7F4C29F-6854-4DCF-9103-D79ECC57802E}">
      <dgm:prSet/>
      <dgm:spPr/>
      <dgm:t>
        <a:bodyPr/>
        <a:lstStyle/>
        <a:p>
          <a:endParaRPr lang="en-GB"/>
        </a:p>
      </dgm:t>
    </dgm:pt>
    <dgm:pt modelId="{E4ECCB23-E217-4675-B26A-FC4A63E05767}">
      <dgm:prSet phldrT="[Text]" custT="1"/>
      <dgm:spPr/>
      <dgm:t>
        <a:bodyPr/>
        <a:lstStyle/>
        <a:p>
          <a:r>
            <a:rPr lang="en-GB" sz="2000" dirty="0"/>
            <a:t>Low enforcement</a:t>
          </a:r>
        </a:p>
      </dgm:t>
    </dgm:pt>
    <dgm:pt modelId="{406CB002-04DF-41A8-8665-BF6B8FBBCEDA}" type="parTrans" cxnId="{D1ADA5E2-EB56-4808-B14A-607B0A7BAA8B}">
      <dgm:prSet/>
      <dgm:spPr/>
      <dgm:t>
        <a:bodyPr/>
        <a:lstStyle/>
        <a:p>
          <a:endParaRPr lang="en-GB"/>
        </a:p>
      </dgm:t>
    </dgm:pt>
    <dgm:pt modelId="{DC42BFFB-46D2-4C7A-8049-B77051B162A8}" type="sibTrans" cxnId="{D1ADA5E2-EB56-4808-B14A-607B0A7BAA8B}">
      <dgm:prSet/>
      <dgm:spPr/>
      <dgm:t>
        <a:bodyPr/>
        <a:lstStyle/>
        <a:p>
          <a:endParaRPr lang="en-GB"/>
        </a:p>
      </dgm:t>
    </dgm:pt>
    <dgm:pt modelId="{D773A2D5-9839-48CA-9D57-9FD0B987F029}">
      <dgm:prSet phldrT="[Text]" custT="1"/>
      <dgm:spPr/>
      <dgm:t>
        <a:bodyPr/>
        <a:lstStyle/>
        <a:p>
          <a:r>
            <a:rPr lang="en-GB" sz="2000" dirty="0"/>
            <a:t>No punitive measures</a:t>
          </a:r>
        </a:p>
      </dgm:t>
    </dgm:pt>
    <dgm:pt modelId="{C12285C9-C832-424E-A3B1-B4215E640D76}" type="parTrans" cxnId="{D3B393A3-A44A-4358-A989-1C41EA6F700E}">
      <dgm:prSet/>
      <dgm:spPr/>
      <dgm:t>
        <a:bodyPr/>
        <a:lstStyle/>
        <a:p>
          <a:endParaRPr lang="en-GB"/>
        </a:p>
      </dgm:t>
    </dgm:pt>
    <dgm:pt modelId="{74697988-2758-48AB-9C29-E5649F238A0A}" type="sibTrans" cxnId="{D3B393A3-A44A-4358-A989-1C41EA6F700E}">
      <dgm:prSet/>
      <dgm:spPr/>
      <dgm:t>
        <a:bodyPr/>
        <a:lstStyle/>
        <a:p>
          <a:endParaRPr lang="en-GB"/>
        </a:p>
      </dgm:t>
    </dgm:pt>
    <dgm:pt modelId="{65B66DFB-25BB-4A3E-BD68-0B9E7F20DFBA}">
      <dgm:prSet phldrT="[Text]" custT="1"/>
      <dgm:spPr/>
      <dgm:t>
        <a:bodyPr/>
        <a:lstStyle/>
        <a:p>
          <a:r>
            <a:rPr lang="en-GB" sz="2000" dirty="0"/>
            <a:t>Informal Sector </a:t>
          </a:r>
        </a:p>
      </dgm:t>
    </dgm:pt>
    <dgm:pt modelId="{915AD6E3-A7C6-42F1-B984-4B7AA5817705}" type="parTrans" cxnId="{609FA3C4-2545-4AA7-9694-2B8079571B79}">
      <dgm:prSet/>
      <dgm:spPr/>
      <dgm:t>
        <a:bodyPr/>
        <a:lstStyle/>
        <a:p>
          <a:endParaRPr lang="en-GB"/>
        </a:p>
      </dgm:t>
    </dgm:pt>
    <dgm:pt modelId="{251A5F26-7AAF-4489-9157-5155F80A0D21}" type="sibTrans" cxnId="{609FA3C4-2545-4AA7-9694-2B8079571B79}">
      <dgm:prSet/>
      <dgm:spPr/>
      <dgm:t>
        <a:bodyPr/>
        <a:lstStyle/>
        <a:p>
          <a:endParaRPr lang="en-GB"/>
        </a:p>
      </dgm:t>
    </dgm:pt>
    <dgm:pt modelId="{EAB49CB0-D177-472D-BF3D-EAC8F878679D}">
      <dgm:prSet phldrT="[Text]" custT="1"/>
      <dgm:spPr/>
      <dgm:t>
        <a:bodyPr/>
        <a:lstStyle/>
        <a:p>
          <a:r>
            <a:rPr lang="en-GB" sz="2000" dirty="0" err="1"/>
            <a:t>Covid</a:t>
          </a:r>
          <a:r>
            <a:rPr lang="en-GB" sz="2000" dirty="0"/>
            <a:t> still a myth</a:t>
          </a:r>
        </a:p>
      </dgm:t>
    </dgm:pt>
    <dgm:pt modelId="{731E573C-6FA4-4FAB-8719-B01B9268526D}" type="parTrans" cxnId="{2997828E-2056-4418-9D1F-F0A4F1FC397E}">
      <dgm:prSet/>
      <dgm:spPr/>
      <dgm:t>
        <a:bodyPr/>
        <a:lstStyle/>
        <a:p>
          <a:endParaRPr lang="en-GB"/>
        </a:p>
      </dgm:t>
    </dgm:pt>
    <dgm:pt modelId="{53508505-A223-483F-B1D1-0B309D3311FD}" type="sibTrans" cxnId="{2997828E-2056-4418-9D1F-F0A4F1FC397E}">
      <dgm:prSet/>
      <dgm:spPr/>
      <dgm:t>
        <a:bodyPr/>
        <a:lstStyle/>
        <a:p>
          <a:endParaRPr lang="en-GB"/>
        </a:p>
      </dgm:t>
    </dgm:pt>
    <dgm:pt modelId="{372954AE-17B3-4108-AA86-2FC944D16DFE}">
      <dgm:prSet phldrT="[Text]" custT="1"/>
      <dgm:spPr/>
      <dgm:t>
        <a:bodyPr/>
        <a:lstStyle/>
        <a:p>
          <a:r>
            <a:rPr lang="en-GB" sz="2000" dirty="0"/>
            <a:t>Poor management &amp; technical capabilities</a:t>
          </a:r>
        </a:p>
      </dgm:t>
    </dgm:pt>
    <dgm:pt modelId="{04F2898D-7B3C-4FFE-98EF-D4DC1DE67458}" type="parTrans" cxnId="{67781127-1390-4C33-BE8D-76F0B6A2C30C}">
      <dgm:prSet/>
      <dgm:spPr/>
      <dgm:t>
        <a:bodyPr/>
        <a:lstStyle/>
        <a:p>
          <a:endParaRPr lang="en-GB"/>
        </a:p>
      </dgm:t>
    </dgm:pt>
    <dgm:pt modelId="{B9C8CBFB-3351-4389-A2C7-CCFC3CB07465}" type="sibTrans" cxnId="{67781127-1390-4C33-BE8D-76F0B6A2C30C}">
      <dgm:prSet/>
      <dgm:spPr/>
      <dgm:t>
        <a:bodyPr/>
        <a:lstStyle/>
        <a:p>
          <a:endParaRPr lang="en-GB"/>
        </a:p>
      </dgm:t>
    </dgm:pt>
    <dgm:pt modelId="{B3E27D69-5E52-4DD2-8E3C-22E45D46A53D}" type="pres">
      <dgm:prSet presAssocID="{8ACD0339-2D96-4230-90E7-A61B3EA41F27}" presName="composite" presStyleCnt="0">
        <dgm:presLayoutVars>
          <dgm:chMax val="5"/>
          <dgm:dir/>
          <dgm:animLvl val="ctr"/>
          <dgm:resizeHandles val="exact"/>
        </dgm:presLayoutVars>
      </dgm:prSet>
      <dgm:spPr/>
    </dgm:pt>
    <dgm:pt modelId="{FFDA8C42-3FD1-454A-A503-835BCB82EAE6}" type="pres">
      <dgm:prSet presAssocID="{8ACD0339-2D96-4230-90E7-A61B3EA41F27}" presName="cycle" presStyleCnt="0"/>
      <dgm:spPr/>
    </dgm:pt>
    <dgm:pt modelId="{A105D81A-D850-4591-8E58-2972C2252A8D}" type="pres">
      <dgm:prSet presAssocID="{8ACD0339-2D96-4230-90E7-A61B3EA41F27}" presName="centerShape" presStyleCnt="0"/>
      <dgm:spPr/>
    </dgm:pt>
    <dgm:pt modelId="{B81F135D-BC5B-436F-BFB1-FD57D95E4C87}" type="pres">
      <dgm:prSet presAssocID="{8ACD0339-2D96-4230-90E7-A61B3EA41F27}" presName="connSite" presStyleLbl="node1" presStyleIdx="0" presStyleCnt="7"/>
      <dgm:spPr/>
    </dgm:pt>
    <dgm:pt modelId="{F470E083-3647-48A3-AA13-719A58536325}" type="pres">
      <dgm:prSet presAssocID="{8ACD0339-2D96-4230-90E7-A61B3EA41F27}" presName="visible" presStyleLbl="node1" presStyleIdx="0" presStyleCnt="7" custLinFactNeighborX="-41456" custLinFactNeighborY="4985"/>
      <dgm:spPr/>
    </dgm:pt>
    <dgm:pt modelId="{9437AC14-B5DC-4785-A318-DCB5260BBDF5}" type="pres">
      <dgm:prSet presAssocID="{7DC63581-B273-423A-BE8F-3A102320F17A}" presName="Name25" presStyleLbl="parChTrans1D1" presStyleIdx="0" presStyleCnt="6"/>
      <dgm:spPr/>
    </dgm:pt>
    <dgm:pt modelId="{3A8A6402-7A44-43D8-BEBB-043DE2181A29}" type="pres">
      <dgm:prSet presAssocID="{80BDC976-667C-44D1-A42C-B752A2690B16}" presName="node" presStyleCnt="0"/>
      <dgm:spPr/>
    </dgm:pt>
    <dgm:pt modelId="{AED0D868-6C38-40E5-B784-4C6A50E7756B}" type="pres">
      <dgm:prSet presAssocID="{80BDC976-667C-44D1-A42C-B752A2690B16}" presName="parentNode" presStyleLbl="node1" presStyleIdx="1" presStyleCnt="7" custScaleX="241441" custScaleY="120656" custLinFactNeighborX="-34498" custLinFactNeighborY="1055">
        <dgm:presLayoutVars>
          <dgm:chMax val="1"/>
          <dgm:bulletEnabled val="1"/>
        </dgm:presLayoutVars>
      </dgm:prSet>
      <dgm:spPr/>
    </dgm:pt>
    <dgm:pt modelId="{503772B4-A7A8-4819-A9F9-25E6EB7C87D6}" type="pres">
      <dgm:prSet presAssocID="{80BDC976-667C-44D1-A42C-B752A2690B16}" presName="childNode" presStyleLbl="revTx" presStyleIdx="0" presStyleCnt="0">
        <dgm:presLayoutVars>
          <dgm:bulletEnabled val="1"/>
        </dgm:presLayoutVars>
      </dgm:prSet>
      <dgm:spPr/>
    </dgm:pt>
    <dgm:pt modelId="{673524E1-75CE-4411-AE32-50E38F9A1FE7}" type="pres">
      <dgm:prSet presAssocID="{731E573C-6FA4-4FAB-8719-B01B9268526D}" presName="Name25" presStyleLbl="parChTrans1D1" presStyleIdx="1" presStyleCnt="6"/>
      <dgm:spPr/>
    </dgm:pt>
    <dgm:pt modelId="{BC785DF6-ED01-4F88-806F-21A2BBD111AB}" type="pres">
      <dgm:prSet presAssocID="{EAB49CB0-D177-472D-BF3D-EAC8F878679D}" presName="node" presStyleCnt="0"/>
      <dgm:spPr/>
    </dgm:pt>
    <dgm:pt modelId="{08D6F8D3-A9B7-44DA-88A3-8891F1573A64}" type="pres">
      <dgm:prSet presAssocID="{EAB49CB0-D177-472D-BF3D-EAC8F878679D}" presName="parentNode" presStyleLbl="node1" presStyleIdx="2" presStyleCnt="7" custScaleX="197009" custLinFactNeighborX="98627" custLinFactNeighborY="-40006">
        <dgm:presLayoutVars>
          <dgm:chMax val="1"/>
          <dgm:bulletEnabled val="1"/>
        </dgm:presLayoutVars>
      </dgm:prSet>
      <dgm:spPr/>
    </dgm:pt>
    <dgm:pt modelId="{0FAA84C5-6972-47CE-9B34-25D88068B1F5}" type="pres">
      <dgm:prSet presAssocID="{EAB49CB0-D177-472D-BF3D-EAC8F878679D}" presName="childNode" presStyleLbl="revTx" presStyleIdx="0" presStyleCnt="0">
        <dgm:presLayoutVars>
          <dgm:bulletEnabled val="1"/>
        </dgm:presLayoutVars>
      </dgm:prSet>
      <dgm:spPr/>
    </dgm:pt>
    <dgm:pt modelId="{096A465B-44CF-4BCD-A035-CE7EAB108660}" type="pres">
      <dgm:prSet presAssocID="{915AD6E3-A7C6-42F1-B984-4B7AA5817705}" presName="Name25" presStyleLbl="parChTrans1D1" presStyleIdx="2" presStyleCnt="6"/>
      <dgm:spPr/>
    </dgm:pt>
    <dgm:pt modelId="{0A877D64-36F8-44EE-908B-91DBDE9A3711}" type="pres">
      <dgm:prSet presAssocID="{65B66DFB-25BB-4A3E-BD68-0B9E7F20DFBA}" presName="node" presStyleCnt="0"/>
      <dgm:spPr/>
    </dgm:pt>
    <dgm:pt modelId="{1803E276-A2D1-477F-9B62-5FB7387CF94D}" type="pres">
      <dgm:prSet presAssocID="{65B66DFB-25BB-4A3E-BD68-0B9E7F20DFBA}" presName="parentNode" presStyleLbl="node1" presStyleIdx="3" presStyleCnt="7" custScaleX="206417" custScaleY="152218" custLinFactX="13152" custLinFactNeighborX="100000" custLinFactNeighborY="-30384">
        <dgm:presLayoutVars>
          <dgm:chMax val="1"/>
          <dgm:bulletEnabled val="1"/>
        </dgm:presLayoutVars>
      </dgm:prSet>
      <dgm:spPr/>
    </dgm:pt>
    <dgm:pt modelId="{BEEA1AC8-0FC8-4114-B1B4-606554D7819D}" type="pres">
      <dgm:prSet presAssocID="{65B66DFB-25BB-4A3E-BD68-0B9E7F20DFBA}" presName="childNode" presStyleLbl="revTx" presStyleIdx="0" presStyleCnt="0">
        <dgm:presLayoutVars>
          <dgm:bulletEnabled val="1"/>
        </dgm:presLayoutVars>
      </dgm:prSet>
      <dgm:spPr/>
    </dgm:pt>
    <dgm:pt modelId="{DA64A67D-867F-489B-8F11-4691ACF53E86}" type="pres">
      <dgm:prSet presAssocID="{04F2898D-7B3C-4FFE-98EF-D4DC1DE67458}" presName="Name25" presStyleLbl="parChTrans1D1" presStyleIdx="3" presStyleCnt="6"/>
      <dgm:spPr/>
    </dgm:pt>
    <dgm:pt modelId="{31D65E69-BC06-44F2-A7F1-A40D4FCFEE33}" type="pres">
      <dgm:prSet presAssocID="{372954AE-17B3-4108-AA86-2FC944D16DFE}" presName="node" presStyleCnt="0"/>
      <dgm:spPr/>
    </dgm:pt>
    <dgm:pt modelId="{666245A5-1916-422A-B7FA-C0B46B77D33D}" type="pres">
      <dgm:prSet presAssocID="{372954AE-17B3-4108-AA86-2FC944D16DFE}" presName="parentNode" presStyleLbl="node1" presStyleIdx="4" presStyleCnt="7" custScaleX="287573" custScaleY="188419" custLinFactNeighborX="94397" custLinFactNeighborY="40719">
        <dgm:presLayoutVars>
          <dgm:chMax val="1"/>
          <dgm:bulletEnabled val="1"/>
        </dgm:presLayoutVars>
      </dgm:prSet>
      <dgm:spPr/>
    </dgm:pt>
    <dgm:pt modelId="{B343EFE2-A731-47BB-B48E-38DAECBA10E3}" type="pres">
      <dgm:prSet presAssocID="{372954AE-17B3-4108-AA86-2FC944D16DFE}" presName="childNode" presStyleLbl="revTx" presStyleIdx="0" presStyleCnt="0">
        <dgm:presLayoutVars>
          <dgm:bulletEnabled val="1"/>
        </dgm:presLayoutVars>
      </dgm:prSet>
      <dgm:spPr/>
    </dgm:pt>
    <dgm:pt modelId="{A161E283-7A1C-48E9-916C-C0914D983BF1}" type="pres">
      <dgm:prSet presAssocID="{406CB002-04DF-41A8-8665-BF6B8FBBCEDA}" presName="Name25" presStyleLbl="parChTrans1D1" presStyleIdx="4" presStyleCnt="6"/>
      <dgm:spPr/>
    </dgm:pt>
    <dgm:pt modelId="{213EA806-C6CD-4277-83A0-03081CF159F2}" type="pres">
      <dgm:prSet presAssocID="{E4ECCB23-E217-4675-B26A-FC4A63E05767}" presName="node" presStyleCnt="0"/>
      <dgm:spPr/>
    </dgm:pt>
    <dgm:pt modelId="{E1F3E800-F9EA-4ECF-B138-DD419B1F16F5}" type="pres">
      <dgm:prSet presAssocID="{E4ECCB23-E217-4675-B26A-FC4A63E05767}" presName="parentNode" presStyleLbl="node1" presStyleIdx="5" presStyleCnt="7" custScaleX="254501" custScaleY="130027" custLinFactNeighborX="60695" custLinFactNeighborY="87064">
        <dgm:presLayoutVars>
          <dgm:chMax val="1"/>
          <dgm:bulletEnabled val="1"/>
        </dgm:presLayoutVars>
      </dgm:prSet>
      <dgm:spPr/>
    </dgm:pt>
    <dgm:pt modelId="{1A3DBC3D-96CF-4F8C-AA69-61AA7154EC6B}" type="pres">
      <dgm:prSet presAssocID="{E4ECCB23-E217-4675-B26A-FC4A63E05767}" presName="childNode" presStyleLbl="revTx" presStyleIdx="0" presStyleCnt="0">
        <dgm:presLayoutVars>
          <dgm:bulletEnabled val="1"/>
        </dgm:presLayoutVars>
      </dgm:prSet>
      <dgm:spPr/>
    </dgm:pt>
    <dgm:pt modelId="{E31C56C9-1E57-4B55-8E0A-C03AA83A9023}" type="pres">
      <dgm:prSet presAssocID="{C12285C9-C832-424E-A3B1-B4215E640D76}" presName="Name25" presStyleLbl="parChTrans1D1" presStyleIdx="5" presStyleCnt="6"/>
      <dgm:spPr/>
    </dgm:pt>
    <dgm:pt modelId="{AE990A91-BB4E-4325-ABDF-C9CD4EBF9155}" type="pres">
      <dgm:prSet presAssocID="{D773A2D5-9839-48CA-9D57-9FD0B987F029}" presName="node" presStyleCnt="0"/>
      <dgm:spPr/>
    </dgm:pt>
    <dgm:pt modelId="{01984CA4-8D43-43C1-942B-D7760322E755}" type="pres">
      <dgm:prSet presAssocID="{D773A2D5-9839-48CA-9D57-9FD0B987F029}" presName="parentNode" presStyleLbl="node1" presStyleIdx="6" presStyleCnt="7" custScaleX="201420" custScaleY="132252" custLinFactX="-14347" custLinFactNeighborX="-100000" custLinFactNeighborY="29402">
        <dgm:presLayoutVars>
          <dgm:chMax val="1"/>
          <dgm:bulletEnabled val="1"/>
        </dgm:presLayoutVars>
      </dgm:prSet>
      <dgm:spPr/>
    </dgm:pt>
    <dgm:pt modelId="{85A17F8E-1D63-47A4-948F-E1B25605AB0A}" type="pres">
      <dgm:prSet presAssocID="{D773A2D5-9839-48CA-9D57-9FD0B987F029}" presName="childNode" presStyleLbl="revTx" presStyleIdx="0" presStyleCnt="0">
        <dgm:presLayoutVars>
          <dgm:bulletEnabled val="1"/>
        </dgm:presLayoutVars>
      </dgm:prSet>
      <dgm:spPr/>
    </dgm:pt>
  </dgm:ptLst>
  <dgm:cxnLst>
    <dgm:cxn modelId="{F168C112-1323-4327-8D04-B282DEA4996F}" type="presOf" srcId="{D773A2D5-9839-48CA-9D57-9FD0B987F029}" destId="{01984CA4-8D43-43C1-942B-D7760322E755}" srcOrd="0" destOrd="0" presId="urn:microsoft.com/office/officeart/2005/8/layout/radial2"/>
    <dgm:cxn modelId="{66BE0414-96A6-47C3-8186-8EDE763C15A5}" type="presOf" srcId="{04F2898D-7B3C-4FFE-98EF-D4DC1DE67458}" destId="{DA64A67D-867F-489B-8F11-4691ACF53E86}" srcOrd="0" destOrd="0" presId="urn:microsoft.com/office/officeart/2005/8/layout/radial2"/>
    <dgm:cxn modelId="{9756E319-FDC1-41D7-9506-C324F224EDC3}" type="presOf" srcId="{915AD6E3-A7C6-42F1-B984-4B7AA5817705}" destId="{096A465B-44CF-4BCD-A035-CE7EAB108660}" srcOrd="0" destOrd="0" presId="urn:microsoft.com/office/officeart/2005/8/layout/radial2"/>
    <dgm:cxn modelId="{35174F26-9D54-4733-AA3A-E2433A5660D8}" type="presOf" srcId="{E4ECCB23-E217-4675-B26A-FC4A63E05767}" destId="{E1F3E800-F9EA-4ECF-B138-DD419B1F16F5}" srcOrd="0" destOrd="0" presId="urn:microsoft.com/office/officeart/2005/8/layout/radial2"/>
    <dgm:cxn modelId="{67781127-1390-4C33-BE8D-76F0B6A2C30C}" srcId="{8ACD0339-2D96-4230-90E7-A61B3EA41F27}" destId="{372954AE-17B3-4108-AA86-2FC944D16DFE}" srcOrd="3" destOrd="0" parTransId="{04F2898D-7B3C-4FFE-98EF-D4DC1DE67458}" sibTransId="{B9C8CBFB-3351-4389-A2C7-CCFC3CB07465}"/>
    <dgm:cxn modelId="{9CF43429-7576-48B1-85CF-84CD2F4BFFCB}" type="presOf" srcId="{731E573C-6FA4-4FAB-8719-B01B9268526D}" destId="{673524E1-75CE-4411-AE32-50E38F9A1FE7}" srcOrd="0" destOrd="0" presId="urn:microsoft.com/office/officeart/2005/8/layout/radial2"/>
    <dgm:cxn modelId="{D3426F52-4BC9-4C2E-86AC-EC685F223A27}" type="presOf" srcId="{65B66DFB-25BB-4A3E-BD68-0B9E7F20DFBA}" destId="{1803E276-A2D1-477F-9B62-5FB7387CF94D}" srcOrd="0" destOrd="0" presId="urn:microsoft.com/office/officeart/2005/8/layout/radial2"/>
    <dgm:cxn modelId="{EDC3AA58-CF26-47C9-9921-6F6D73B42EE5}" type="presOf" srcId="{8ACD0339-2D96-4230-90E7-A61B3EA41F27}" destId="{B3E27D69-5E52-4DD2-8E3C-22E45D46A53D}" srcOrd="0" destOrd="0" presId="urn:microsoft.com/office/officeart/2005/8/layout/radial2"/>
    <dgm:cxn modelId="{90B1B859-179C-4CBF-AC0C-671BB35E6951}" type="presOf" srcId="{372954AE-17B3-4108-AA86-2FC944D16DFE}" destId="{666245A5-1916-422A-B7FA-C0B46B77D33D}" srcOrd="0" destOrd="0" presId="urn:microsoft.com/office/officeart/2005/8/layout/radial2"/>
    <dgm:cxn modelId="{2997828E-2056-4418-9D1F-F0A4F1FC397E}" srcId="{8ACD0339-2D96-4230-90E7-A61B3EA41F27}" destId="{EAB49CB0-D177-472D-BF3D-EAC8F878679D}" srcOrd="1" destOrd="0" parTransId="{731E573C-6FA4-4FAB-8719-B01B9268526D}" sibTransId="{53508505-A223-483F-B1D1-0B309D3311FD}"/>
    <dgm:cxn modelId="{9E35E79B-C1EF-490B-B7A4-C88BBF652267}" type="presOf" srcId="{7DC63581-B273-423A-BE8F-3A102320F17A}" destId="{9437AC14-B5DC-4785-A318-DCB5260BBDF5}" srcOrd="0" destOrd="0" presId="urn:microsoft.com/office/officeart/2005/8/layout/radial2"/>
    <dgm:cxn modelId="{A7F4C29F-6854-4DCF-9103-D79ECC57802E}" srcId="{8ACD0339-2D96-4230-90E7-A61B3EA41F27}" destId="{80BDC976-667C-44D1-A42C-B752A2690B16}" srcOrd="0" destOrd="0" parTransId="{7DC63581-B273-423A-BE8F-3A102320F17A}" sibTransId="{85542F18-8BC7-436B-B6E9-A18C7BF4625E}"/>
    <dgm:cxn modelId="{D3B393A3-A44A-4358-A989-1C41EA6F700E}" srcId="{8ACD0339-2D96-4230-90E7-A61B3EA41F27}" destId="{D773A2D5-9839-48CA-9D57-9FD0B987F029}" srcOrd="5" destOrd="0" parTransId="{C12285C9-C832-424E-A3B1-B4215E640D76}" sibTransId="{74697988-2758-48AB-9C29-E5649F238A0A}"/>
    <dgm:cxn modelId="{B5EAB0AB-10FA-4891-9CD9-07E71388E499}" type="presOf" srcId="{EAB49CB0-D177-472D-BF3D-EAC8F878679D}" destId="{08D6F8D3-A9B7-44DA-88A3-8891F1573A64}" srcOrd="0" destOrd="0" presId="urn:microsoft.com/office/officeart/2005/8/layout/radial2"/>
    <dgm:cxn modelId="{D934E5B5-C705-461E-81EA-0EB66E21E6FF}" type="presOf" srcId="{80BDC976-667C-44D1-A42C-B752A2690B16}" destId="{AED0D868-6C38-40E5-B784-4C6A50E7756B}" srcOrd="0" destOrd="0" presId="urn:microsoft.com/office/officeart/2005/8/layout/radial2"/>
    <dgm:cxn modelId="{7FB499BF-D1F0-41A3-9AA0-BC0944666227}" type="presOf" srcId="{C12285C9-C832-424E-A3B1-B4215E640D76}" destId="{E31C56C9-1E57-4B55-8E0A-C03AA83A9023}" srcOrd="0" destOrd="0" presId="urn:microsoft.com/office/officeart/2005/8/layout/radial2"/>
    <dgm:cxn modelId="{609FA3C4-2545-4AA7-9694-2B8079571B79}" srcId="{8ACD0339-2D96-4230-90E7-A61B3EA41F27}" destId="{65B66DFB-25BB-4A3E-BD68-0B9E7F20DFBA}" srcOrd="2" destOrd="0" parTransId="{915AD6E3-A7C6-42F1-B984-4B7AA5817705}" sibTransId="{251A5F26-7AAF-4489-9157-5155F80A0D21}"/>
    <dgm:cxn modelId="{F81CD4DE-BF57-47DF-A2D0-3777A514ADDD}" type="presOf" srcId="{406CB002-04DF-41A8-8665-BF6B8FBBCEDA}" destId="{A161E283-7A1C-48E9-916C-C0914D983BF1}" srcOrd="0" destOrd="0" presId="urn:microsoft.com/office/officeart/2005/8/layout/radial2"/>
    <dgm:cxn modelId="{D1ADA5E2-EB56-4808-B14A-607B0A7BAA8B}" srcId="{8ACD0339-2D96-4230-90E7-A61B3EA41F27}" destId="{E4ECCB23-E217-4675-B26A-FC4A63E05767}" srcOrd="4" destOrd="0" parTransId="{406CB002-04DF-41A8-8665-BF6B8FBBCEDA}" sibTransId="{DC42BFFB-46D2-4C7A-8049-B77051B162A8}"/>
    <dgm:cxn modelId="{583B5E1D-B5F5-48E9-B1A6-18B838F6073F}" type="presParOf" srcId="{B3E27D69-5E52-4DD2-8E3C-22E45D46A53D}" destId="{FFDA8C42-3FD1-454A-A503-835BCB82EAE6}" srcOrd="0" destOrd="0" presId="urn:microsoft.com/office/officeart/2005/8/layout/radial2"/>
    <dgm:cxn modelId="{2ABF6764-4ABF-4EC4-B3D9-9701CCB72E46}" type="presParOf" srcId="{FFDA8C42-3FD1-454A-A503-835BCB82EAE6}" destId="{A105D81A-D850-4591-8E58-2972C2252A8D}" srcOrd="0" destOrd="0" presId="urn:microsoft.com/office/officeart/2005/8/layout/radial2"/>
    <dgm:cxn modelId="{843271AF-E9F0-43E7-8BE3-14FA73686E66}" type="presParOf" srcId="{A105D81A-D850-4591-8E58-2972C2252A8D}" destId="{B81F135D-BC5B-436F-BFB1-FD57D95E4C87}" srcOrd="0" destOrd="0" presId="urn:microsoft.com/office/officeart/2005/8/layout/radial2"/>
    <dgm:cxn modelId="{705EB2A1-BA83-475B-8A71-2341BC281EFC}" type="presParOf" srcId="{A105D81A-D850-4591-8E58-2972C2252A8D}" destId="{F470E083-3647-48A3-AA13-719A58536325}" srcOrd="1" destOrd="0" presId="urn:microsoft.com/office/officeart/2005/8/layout/radial2"/>
    <dgm:cxn modelId="{A153B3BA-B715-46A6-BF64-9B05A5664741}" type="presParOf" srcId="{FFDA8C42-3FD1-454A-A503-835BCB82EAE6}" destId="{9437AC14-B5DC-4785-A318-DCB5260BBDF5}" srcOrd="1" destOrd="0" presId="urn:microsoft.com/office/officeart/2005/8/layout/radial2"/>
    <dgm:cxn modelId="{1B50E82E-89F9-43EF-8019-4F82737491AC}" type="presParOf" srcId="{FFDA8C42-3FD1-454A-A503-835BCB82EAE6}" destId="{3A8A6402-7A44-43D8-BEBB-043DE2181A29}" srcOrd="2" destOrd="0" presId="urn:microsoft.com/office/officeart/2005/8/layout/radial2"/>
    <dgm:cxn modelId="{1CAA77CC-E3EA-4978-BAA4-EF249CBEA3CE}" type="presParOf" srcId="{3A8A6402-7A44-43D8-BEBB-043DE2181A29}" destId="{AED0D868-6C38-40E5-B784-4C6A50E7756B}" srcOrd="0" destOrd="0" presId="urn:microsoft.com/office/officeart/2005/8/layout/radial2"/>
    <dgm:cxn modelId="{67B1C42F-DC7B-4DB6-8623-44738776FC31}" type="presParOf" srcId="{3A8A6402-7A44-43D8-BEBB-043DE2181A29}" destId="{503772B4-A7A8-4819-A9F9-25E6EB7C87D6}" srcOrd="1" destOrd="0" presId="urn:microsoft.com/office/officeart/2005/8/layout/radial2"/>
    <dgm:cxn modelId="{E4C76F8E-0FA3-4EF6-B6CC-FF54090092FB}" type="presParOf" srcId="{FFDA8C42-3FD1-454A-A503-835BCB82EAE6}" destId="{673524E1-75CE-4411-AE32-50E38F9A1FE7}" srcOrd="3" destOrd="0" presId="urn:microsoft.com/office/officeart/2005/8/layout/radial2"/>
    <dgm:cxn modelId="{40E5D1AF-AD41-402C-8CF9-99173207D7F0}" type="presParOf" srcId="{FFDA8C42-3FD1-454A-A503-835BCB82EAE6}" destId="{BC785DF6-ED01-4F88-806F-21A2BBD111AB}" srcOrd="4" destOrd="0" presId="urn:microsoft.com/office/officeart/2005/8/layout/radial2"/>
    <dgm:cxn modelId="{271FC975-A5D8-4DC3-A5C4-29170E453A13}" type="presParOf" srcId="{BC785DF6-ED01-4F88-806F-21A2BBD111AB}" destId="{08D6F8D3-A9B7-44DA-88A3-8891F1573A64}" srcOrd="0" destOrd="0" presId="urn:microsoft.com/office/officeart/2005/8/layout/radial2"/>
    <dgm:cxn modelId="{6FA1BD0C-B16C-4838-9BF8-CEA9AF5B2F9A}" type="presParOf" srcId="{BC785DF6-ED01-4F88-806F-21A2BBD111AB}" destId="{0FAA84C5-6972-47CE-9B34-25D88068B1F5}" srcOrd="1" destOrd="0" presId="urn:microsoft.com/office/officeart/2005/8/layout/radial2"/>
    <dgm:cxn modelId="{4234CB1D-E340-429A-A716-3224118952A7}" type="presParOf" srcId="{FFDA8C42-3FD1-454A-A503-835BCB82EAE6}" destId="{096A465B-44CF-4BCD-A035-CE7EAB108660}" srcOrd="5" destOrd="0" presId="urn:microsoft.com/office/officeart/2005/8/layout/radial2"/>
    <dgm:cxn modelId="{163F1736-D088-4FA5-8E3E-303F43FA7A52}" type="presParOf" srcId="{FFDA8C42-3FD1-454A-A503-835BCB82EAE6}" destId="{0A877D64-36F8-44EE-908B-91DBDE9A3711}" srcOrd="6" destOrd="0" presId="urn:microsoft.com/office/officeart/2005/8/layout/radial2"/>
    <dgm:cxn modelId="{3052BD69-3707-454F-9E08-E6D838198E03}" type="presParOf" srcId="{0A877D64-36F8-44EE-908B-91DBDE9A3711}" destId="{1803E276-A2D1-477F-9B62-5FB7387CF94D}" srcOrd="0" destOrd="0" presId="urn:microsoft.com/office/officeart/2005/8/layout/radial2"/>
    <dgm:cxn modelId="{869DCB49-4F4B-4965-9F49-28FF01CF07FA}" type="presParOf" srcId="{0A877D64-36F8-44EE-908B-91DBDE9A3711}" destId="{BEEA1AC8-0FC8-4114-B1B4-606554D7819D}" srcOrd="1" destOrd="0" presId="urn:microsoft.com/office/officeart/2005/8/layout/radial2"/>
    <dgm:cxn modelId="{BA9CD136-C805-427A-9F8C-0FA027DE44FE}" type="presParOf" srcId="{FFDA8C42-3FD1-454A-A503-835BCB82EAE6}" destId="{DA64A67D-867F-489B-8F11-4691ACF53E86}" srcOrd="7" destOrd="0" presId="urn:microsoft.com/office/officeart/2005/8/layout/radial2"/>
    <dgm:cxn modelId="{6EB1D897-A10B-4900-9D8B-7ECA0C239949}" type="presParOf" srcId="{FFDA8C42-3FD1-454A-A503-835BCB82EAE6}" destId="{31D65E69-BC06-44F2-A7F1-A40D4FCFEE33}" srcOrd="8" destOrd="0" presId="urn:microsoft.com/office/officeart/2005/8/layout/radial2"/>
    <dgm:cxn modelId="{A852118F-A64C-4246-B2A5-81555C96B1AF}" type="presParOf" srcId="{31D65E69-BC06-44F2-A7F1-A40D4FCFEE33}" destId="{666245A5-1916-422A-B7FA-C0B46B77D33D}" srcOrd="0" destOrd="0" presId="urn:microsoft.com/office/officeart/2005/8/layout/radial2"/>
    <dgm:cxn modelId="{0C3683DB-1451-4A51-BBC5-6B7FB81B2933}" type="presParOf" srcId="{31D65E69-BC06-44F2-A7F1-A40D4FCFEE33}" destId="{B343EFE2-A731-47BB-B48E-38DAECBA10E3}" srcOrd="1" destOrd="0" presId="urn:microsoft.com/office/officeart/2005/8/layout/radial2"/>
    <dgm:cxn modelId="{4A464719-C9B5-4AEF-B4ED-B6FD5D5B24AE}" type="presParOf" srcId="{FFDA8C42-3FD1-454A-A503-835BCB82EAE6}" destId="{A161E283-7A1C-48E9-916C-C0914D983BF1}" srcOrd="9" destOrd="0" presId="urn:microsoft.com/office/officeart/2005/8/layout/radial2"/>
    <dgm:cxn modelId="{833F1335-AF92-41F5-A689-AD802219E7CF}" type="presParOf" srcId="{FFDA8C42-3FD1-454A-A503-835BCB82EAE6}" destId="{213EA806-C6CD-4277-83A0-03081CF159F2}" srcOrd="10" destOrd="0" presId="urn:microsoft.com/office/officeart/2005/8/layout/radial2"/>
    <dgm:cxn modelId="{8C2F5F04-F9A2-45F9-990F-59AC20D8A75B}" type="presParOf" srcId="{213EA806-C6CD-4277-83A0-03081CF159F2}" destId="{E1F3E800-F9EA-4ECF-B138-DD419B1F16F5}" srcOrd="0" destOrd="0" presId="urn:microsoft.com/office/officeart/2005/8/layout/radial2"/>
    <dgm:cxn modelId="{BB641632-6EBE-4AC5-A329-284E2FDF0865}" type="presParOf" srcId="{213EA806-C6CD-4277-83A0-03081CF159F2}" destId="{1A3DBC3D-96CF-4F8C-AA69-61AA7154EC6B}" srcOrd="1" destOrd="0" presId="urn:microsoft.com/office/officeart/2005/8/layout/radial2"/>
    <dgm:cxn modelId="{A7F0AC46-FC93-4B47-BB2C-A2A31AFCC255}" type="presParOf" srcId="{FFDA8C42-3FD1-454A-A503-835BCB82EAE6}" destId="{E31C56C9-1E57-4B55-8E0A-C03AA83A9023}" srcOrd="11" destOrd="0" presId="urn:microsoft.com/office/officeart/2005/8/layout/radial2"/>
    <dgm:cxn modelId="{F3A7F6E4-FA72-466D-AE68-FE3111C38105}" type="presParOf" srcId="{FFDA8C42-3FD1-454A-A503-835BCB82EAE6}" destId="{AE990A91-BB4E-4325-ABDF-C9CD4EBF9155}" srcOrd="12" destOrd="0" presId="urn:microsoft.com/office/officeart/2005/8/layout/radial2"/>
    <dgm:cxn modelId="{1B0AF3B5-6118-464C-963C-DBA4F979EB52}" type="presParOf" srcId="{AE990A91-BB4E-4325-ABDF-C9CD4EBF9155}" destId="{01984CA4-8D43-43C1-942B-D7760322E755}" srcOrd="0" destOrd="0" presId="urn:microsoft.com/office/officeart/2005/8/layout/radial2"/>
    <dgm:cxn modelId="{6E2861BE-C7DB-4ACF-A0BC-F51AD328D52B}" type="presParOf" srcId="{AE990A91-BB4E-4325-ABDF-C9CD4EBF9155}" destId="{85A17F8E-1D63-47A4-948F-E1B25605AB0A}" srcOrd="1" destOrd="0" presId="urn:microsoft.com/office/officeart/2005/8/layout/radial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3BA13-40BC-487C-B9B0-A140A074382B}">
      <dsp:nvSpPr>
        <dsp:cNvPr id="0" name=""/>
        <dsp:cNvSpPr/>
      </dsp:nvSpPr>
      <dsp:spPr>
        <a:xfrm>
          <a:off x="1152681" y="1450217"/>
          <a:ext cx="1881583" cy="1627645"/>
        </a:xfrm>
        <a:prstGeom prst="hexagon">
          <a:avLst>
            <a:gd name="adj" fmla="val 2857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Current Situation</a:t>
          </a:r>
        </a:p>
      </dsp:txBody>
      <dsp:txXfrm>
        <a:off x="1464486" y="1719941"/>
        <a:ext cx="1257973" cy="1088197"/>
      </dsp:txXfrm>
    </dsp:sp>
    <dsp:sp modelId="{982C6FDA-08B4-437B-9E8F-800A53D4569A}">
      <dsp:nvSpPr>
        <dsp:cNvPr id="0" name=""/>
        <dsp:cNvSpPr/>
      </dsp:nvSpPr>
      <dsp:spPr>
        <a:xfrm>
          <a:off x="2330913" y="671495"/>
          <a:ext cx="709915" cy="611686"/>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4824F1A-AE3E-498D-9A15-36CC59ECDE84}">
      <dsp:nvSpPr>
        <dsp:cNvPr id="0" name=""/>
        <dsp:cNvSpPr/>
      </dsp:nvSpPr>
      <dsp:spPr>
        <a:xfrm>
          <a:off x="1325995" y="30134"/>
          <a:ext cx="1541944" cy="1333962"/>
        </a:xfrm>
        <a:prstGeom prst="hexagon">
          <a:avLst>
            <a:gd name="adj" fmla="val 2857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Bus Stops are still crowded</a:t>
          </a:r>
        </a:p>
      </dsp:txBody>
      <dsp:txXfrm>
        <a:off x="1581528" y="251200"/>
        <a:ext cx="1030878" cy="891830"/>
      </dsp:txXfrm>
    </dsp:sp>
    <dsp:sp modelId="{9B4B2F64-D1E7-45C2-908F-05DEDAD513BF}">
      <dsp:nvSpPr>
        <dsp:cNvPr id="0" name=""/>
        <dsp:cNvSpPr/>
      </dsp:nvSpPr>
      <dsp:spPr>
        <a:xfrm>
          <a:off x="3159440" y="1815022"/>
          <a:ext cx="709915" cy="611686"/>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6E1383E-6DB5-4F9A-9F4C-403876E9F0CA}">
      <dsp:nvSpPr>
        <dsp:cNvPr id="0" name=""/>
        <dsp:cNvSpPr/>
      </dsp:nvSpPr>
      <dsp:spPr>
        <a:xfrm>
          <a:off x="2740136" y="790342"/>
          <a:ext cx="1541944" cy="1333962"/>
        </a:xfrm>
        <a:prstGeom prst="hexagon">
          <a:avLst>
            <a:gd name="adj" fmla="val 2857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No handwashing or sanitizing facilities</a:t>
          </a:r>
        </a:p>
      </dsp:txBody>
      <dsp:txXfrm>
        <a:off x="2995669" y="1011408"/>
        <a:ext cx="1030878" cy="891830"/>
      </dsp:txXfrm>
    </dsp:sp>
    <dsp:sp modelId="{B175D2BC-46FC-4AC2-B2C2-9FE0B5EDF317}">
      <dsp:nvSpPr>
        <dsp:cNvPr id="0" name=""/>
        <dsp:cNvSpPr/>
      </dsp:nvSpPr>
      <dsp:spPr>
        <a:xfrm>
          <a:off x="2583891" y="3105850"/>
          <a:ext cx="709915" cy="611686"/>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FE63DAD-5BD5-4679-9CF4-84E62BD247C7}">
      <dsp:nvSpPr>
        <dsp:cNvPr id="0" name=""/>
        <dsp:cNvSpPr/>
      </dsp:nvSpPr>
      <dsp:spPr>
        <a:xfrm>
          <a:off x="2740136" y="2403303"/>
          <a:ext cx="1541944" cy="1333962"/>
        </a:xfrm>
        <a:prstGeom prst="hexagon">
          <a:avLst>
            <a:gd name="adj" fmla="val 2857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Contact service delivery</a:t>
          </a:r>
        </a:p>
      </dsp:txBody>
      <dsp:txXfrm>
        <a:off x="2995669" y="2624369"/>
        <a:ext cx="1030878" cy="891830"/>
      </dsp:txXfrm>
    </dsp:sp>
    <dsp:sp modelId="{84768676-A7B6-41A5-B847-EFD42C4D425E}">
      <dsp:nvSpPr>
        <dsp:cNvPr id="0" name=""/>
        <dsp:cNvSpPr/>
      </dsp:nvSpPr>
      <dsp:spPr>
        <a:xfrm>
          <a:off x="1156182" y="3239843"/>
          <a:ext cx="709915" cy="611686"/>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0564C0F-A63F-474A-9727-31FA65854C60}">
      <dsp:nvSpPr>
        <dsp:cNvPr id="0" name=""/>
        <dsp:cNvSpPr/>
      </dsp:nvSpPr>
      <dsp:spPr>
        <a:xfrm>
          <a:off x="1325995" y="3224698"/>
          <a:ext cx="1541944" cy="1333962"/>
        </a:xfrm>
        <a:prstGeom prst="hexagon">
          <a:avLst>
            <a:gd name="adj" fmla="val 2857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Motorcycles still operating</a:t>
          </a:r>
        </a:p>
      </dsp:txBody>
      <dsp:txXfrm>
        <a:off x="1581528" y="3445764"/>
        <a:ext cx="1030878" cy="891830"/>
      </dsp:txXfrm>
    </dsp:sp>
    <dsp:sp modelId="{18FAFD9A-5F58-4598-A127-052F6B63E806}">
      <dsp:nvSpPr>
        <dsp:cNvPr id="0" name=""/>
        <dsp:cNvSpPr/>
      </dsp:nvSpPr>
      <dsp:spPr>
        <a:xfrm>
          <a:off x="314087" y="2096774"/>
          <a:ext cx="709915" cy="611686"/>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5D91104-5953-4D7B-89B7-9875C7307377}">
      <dsp:nvSpPr>
        <dsp:cNvPr id="0" name=""/>
        <dsp:cNvSpPr/>
      </dsp:nvSpPr>
      <dsp:spPr>
        <a:xfrm>
          <a:off x="0" y="2404221"/>
          <a:ext cx="1541944" cy="1333962"/>
        </a:xfrm>
        <a:prstGeom prst="hexagon">
          <a:avLst>
            <a:gd name="adj" fmla="val 2857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Scanty use of face masks</a:t>
          </a:r>
        </a:p>
      </dsp:txBody>
      <dsp:txXfrm>
        <a:off x="255533" y="2625287"/>
        <a:ext cx="1030878" cy="891830"/>
      </dsp:txXfrm>
    </dsp:sp>
    <dsp:sp modelId="{47DB472B-09DA-4A2F-A47E-509C1339168E}">
      <dsp:nvSpPr>
        <dsp:cNvPr id="0" name=""/>
        <dsp:cNvSpPr/>
      </dsp:nvSpPr>
      <dsp:spPr>
        <a:xfrm>
          <a:off x="0" y="788506"/>
          <a:ext cx="1541944" cy="1333962"/>
        </a:xfrm>
        <a:prstGeom prst="hexagon">
          <a:avLst>
            <a:gd name="adj" fmla="val 2857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Minimal adherence to 60% loading capacity</a:t>
          </a:r>
        </a:p>
      </dsp:txBody>
      <dsp:txXfrm>
        <a:off x="255533" y="1009572"/>
        <a:ext cx="1030878" cy="891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C56C9-1E57-4B55-8E0A-C03AA83A9023}">
      <dsp:nvSpPr>
        <dsp:cNvPr id="0" name=""/>
        <dsp:cNvSpPr/>
      </dsp:nvSpPr>
      <dsp:spPr>
        <a:xfrm rot="4299432">
          <a:off x="237306" y="3842383"/>
          <a:ext cx="1494011" cy="39726"/>
        </a:xfrm>
        <a:custGeom>
          <a:avLst/>
          <a:gdLst/>
          <a:ahLst/>
          <a:cxnLst/>
          <a:rect l="0" t="0" r="0" b="0"/>
          <a:pathLst>
            <a:path>
              <a:moveTo>
                <a:pt x="0" y="19863"/>
              </a:moveTo>
              <a:lnTo>
                <a:pt x="1494011" y="19863"/>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161E283-7A1C-48E9-916C-C0914D983BF1}">
      <dsp:nvSpPr>
        <dsp:cNvPr id="0" name=""/>
        <dsp:cNvSpPr/>
      </dsp:nvSpPr>
      <dsp:spPr>
        <a:xfrm rot="2346832">
          <a:off x="797918" y="3746946"/>
          <a:ext cx="2207787" cy="39726"/>
        </a:xfrm>
        <a:custGeom>
          <a:avLst/>
          <a:gdLst/>
          <a:ahLst/>
          <a:cxnLst/>
          <a:rect l="0" t="0" r="0" b="0"/>
          <a:pathLst>
            <a:path>
              <a:moveTo>
                <a:pt x="0" y="19863"/>
              </a:moveTo>
              <a:lnTo>
                <a:pt x="2207787" y="19863"/>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A64A67D-867F-489B-8F11-4691ACF53E86}">
      <dsp:nvSpPr>
        <dsp:cNvPr id="0" name=""/>
        <dsp:cNvSpPr/>
      </dsp:nvSpPr>
      <dsp:spPr>
        <a:xfrm rot="867707">
          <a:off x="1016557" y="3031233"/>
          <a:ext cx="1814719" cy="39726"/>
        </a:xfrm>
        <a:custGeom>
          <a:avLst/>
          <a:gdLst/>
          <a:ahLst/>
          <a:cxnLst/>
          <a:rect l="0" t="0" r="0" b="0"/>
          <a:pathLst>
            <a:path>
              <a:moveTo>
                <a:pt x="0" y="19863"/>
              </a:moveTo>
              <a:lnTo>
                <a:pt x="1814719" y="19863"/>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96A465B-44CF-4BCD-A035-CE7EAB108660}">
      <dsp:nvSpPr>
        <dsp:cNvPr id="0" name=""/>
        <dsp:cNvSpPr/>
      </dsp:nvSpPr>
      <dsp:spPr>
        <a:xfrm rot="20860179">
          <a:off x="1018848" y="2348625"/>
          <a:ext cx="2294134" cy="39726"/>
        </a:xfrm>
        <a:custGeom>
          <a:avLst/>
          <a:gdLst/>
          <a:ahLst/>
          <a:cxnLst/>
          <a:rect l="0" t="0" r="0" b="0"/>
          <a:pathLst>
            <a:path>
              <a:moveTo>
                <a:pt x="0" y="19863"/>
              </a:moveTo>
              <a:lnTo>
                <a:pt x="2294134" y="19863"/>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73524E1-75CE-4411-AE32-50E38F9A1FE7}">
      <dsp:nvSpPr>
        <dsp:cNvPr id="0" name=""/>
        <dsp:cNvSpPr/>
      </dsp:nvSpPr>
      <dsp:spPr>
        <a:xfrm rot="19737098">
          <a:off x="870762" y="1795390"/>
          <a:ext cx="2436628" cy="39726"/>
        </a:xfrm>
        <a:custGeom>
          <a:avLst/>
          <a:gdLst/>
          <a:ahLst/>
          <a:cxnLst/>
          <a:rect l="0" t="0" r="0" b="0"/>
          <a:pathLst>
            <a:path>
              <a:moveTo>
                <a:pt x="0" y="19863"/>
              </a:moveTo>
              <a:lnTo>
                <a:pt x="2436628" y="19863"/>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437AC14-B5DC-4785-A318-DCB5260BBDF5}">
      <dsp:nvSpPr>
        <dsp:cNvPr id="0" name=""/>
        <dsp:cNvSpPr/>
      </dsp:nvSpPr>
      <dsp:spPr>
        <a:xfrm rot="17994386">
          <a:off x="434747" y="1517241"/>
          <a:ext cx="1684796" cy="39726"/>
        </a:xfrm>
        <a:custGeom>
          <a:avLst/>
          <a:gdLst/>
          <a:ahLst/>
          <a:cxnLst/>
          <a:rect l="0" t="0" r="0" b="0"/>
          <a:pathLst>
            <a:path>
              <a:moveTo>
                <a:pt x="0" y="19863"/>
              </a:moveTo>
              <a:lnTo>
                <a:pt x="1684796" y="19863"/>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470E083-3647-48A3-AA13-719A58536325}">
      <dsp:nvSpPr>
        <dsp:cNvPr id="0" name=""/>
        <dsp:cNvSpPr/>
      </dsp:nvSpPr>
      <dsp:spPr>
        <a:xfrm>
          <a:off x="-30386" y="2140588"/>
          <a:ext cx="1265522" cy="126552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D0D868-6C38-40E5-B784-4C6A50E7756B}">
      <dsp:nvSpPr>
        <dsp:cNvPr id="0" name=""/>
        <dsp:cNvSpPr/>
      </dsp:nvSpPr>
      <dsp:spPr>
        <a:xfrm>
          <a:off x="1033728" y="-91451"/>
          <a:ext cx="1833294" cy="91615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Indiscipline</a:t>
          </a:r>
        </a:p>
      </dsp:txBody>
      <dsp:txXfrm>
        <a:off x="1302208" y="42717"/>
        <a:ext cx="1296334" cy="647821"/>
      </dsp:txXfrm>
    </dsp:sp>
    <dsp:sp modelId="{08D6F8D3-A9B7-44DA-88A3-8891F1573A64}">
      <dsp:nvSpPr>
        <dsp:cNvPr id="0" name=""/>
        <dsp:cNvSpPr/>
      </dsp:nvSpPr>
      <dsp:spPr>
        <a:xfrm>
          <a:off x="2867027" y="516985"/>
          <a:ext cx="1495916" cy="75931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err="1"/>
            <a:t>Covid</a:t>
          </a:r>
          <a:r>
            <a:rPr lang="en-GB" sz="2000" kern="1200" dirty="0"/>
            <a:t> still a myth</a:t>
          </a:r>
        </a:p>
      </dsp:txBody>
      <dsp:txXfrm>
        <a:off x="3086099" y="628184"/>
        <a:ext cx="1057772" cy="536915"/>
      </dsp:txXfrm>
    </dsp:sp>
    <dsp:sp modelId="{1803E276-A2D1-477F-9B62-5FB7387CF94D}">
      <dsp:nvSpPr>
        <dsp:cNvPr id="0" name=""/>
        <dsp:cNvSpPr/>
      </dsp:nvSpPr>
      <dsp:spPr>
        <a:xfrm>
          <a:off x="3254208" y="1381388"/>
          <a:ext cx="1567352" cy="115581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Informal Sector </a:t>
          </a:r>
        </a:p>
      </dsp:txBody>
      <dsp:txXfrm>
        <a:off x="3483741" y="1550653"/>
        <a:ext cx="1108286" cy="817282"/>
      </dsp:txXfrm>
    </dsp:sp>
    <dsp:sp modelId="{666245A5-1916-422A-B7FA-C0B46B77D33D}">
      <dsp:nvSpPr>
        <dsp:cNvPr id="0" name=""/>
        <dsp:cNvSpPr/>
      </dsp:nvSpPr>
      <dsp:spPr>
        <a:xfrm>
          <a:off x="2726655" y="2824361"/>
          <a:ext cx="2183581" cy="143069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Poor management &amp; technical capabilities</a:t>
          </a:r>
        </a:p>
      </dsp:txBody>
      <dsp:txXfrm>
        <a:off x="3046433" y="3033881"/>
        <a:ext cx="1544025" cy="1011651"/>
      </dsp:txXfrm>
    </dsp:sp>
    <dsp:sp modelId="{E1F3E800-F9EA-4ECF-B138-DD419B1F16F5}">
      <dsp:nvSpPr>
        <dsp:cNvPr id="0" name=""/>
        <dsp:cNvSpPr/>
      </dsp:nvSpPr>
      <dsp:spPr>
        <a:xfrm>
          <a:off x="2306164" y="4387546"/>
          <a:ext cx="1932460" cy="98731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Low enforcement</a:t>
          </a:r>
        </a:p>
      </dsp:txBody>
      <dsp:txXfrm>
        <a:off x="2589166" y="4532134"/>
        <a:ext cx="1366456" cy="698136"/>
      </dsp:txXfrm>
    </dsp:sp>
    <dsp:sp modelId="{01984CA4-8D43-43C1-942B-D7760322E755}">
      <dsp:nvSpPr>
        <dsp:cNvPr id="0" name=""/>
        <dsp:cNvSpPr/>
      </dsp:nvSpPr>
      <dsp:spPr>
        <a:xfrm>
          <a:off x="617352" y="4559807"/>
          <a:ext cx="1529409" cy="100420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No punitive measures</a:t>
          </a:r>
        </a:p>
      </dsp:txBody>
      <dsp:txXfrm>
        <a:off x="841329" y="4706870"/>
        <a:ext cx="1081455" cy="71008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121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276590-57BB-4A0C-9724-ADC9D4C5F50B}" type="datetimeFigureOut">
              <a:rPr lang="en-GB" smtClean="0"/>
              <a:t>07/12/2020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A1B757-AD47-47FB-BF63-640D57F3D702}" type="slidenum">
              <a:rPr lang="en-GB" smtClean="0"/>
              <a:t>‹#›</a:t>
            </a:fld>
            <a:endParaRPr lang="en-GB"/>
          </a:p>
        </p:txBody>
      </p:sp>
    </p:spTree>
    <p:extLst>
      <p:ext uri="{BB962C8B-B14F-4D97-AF65-F5344CB8AC3E}">
        <p14:creationId xmlns:p14="http://schemas.microsoft.com/office/powerpoint/2010/main" val="2984594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375F3-1DD3-4C10-8970-63F0D4CE9A6D}" type="datetimeFigureOut">
              <a:rPr lang="en-GB" smtClean="0"/>
              <a:t>07/12/2020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B2CA3-B657-4057-82A2-A2BEDB6AFE29}" type="slidenum">
              <a:rPr lang="en-GB" smtClean="0"/>
              <a:t>‹#›</a:t>
            </a:fld>
            <a:endParaRPr lang="en-GB"/>
          </a:p>
        </p:txBody>
      </p:sp>
    </p:spTree>
    <p:extLst>
      <p:ext uri="{BB962C8B-B14F-4D97-AF65-F5344CB8AC3E}">
        <p14:creationId xmlns:p14="http://schemas.microsoft.com/office/powerpoint/2010/main" val="6169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formal public transportation contributing only 2.75% of daily mobility in the city, it is clear that these modes cannot meet the demand of the Lagos residents, hence semi-formal and informal operators from mini buses (</a:t>
            </a:r>
            <a:r>
              <a:rPr lang="en-GB" dirty="0" err="1"/>
              <a:t>danfo</a:t>
            </a:r>
            <a:r>
              <a:rPr lang="en-GB" dirty="0"/>
              <a:t>), motorcycles (</a:t>
            </a:r>
            <a:r>
              <a:rPr lang="en-GB" dirty="0" err="1"/>
              <a:t>okada</a:t>
            </a:r>
            <a:r>
              <a:rPr lang="en-GB" dirty="0"/>
              <a:t>), tricycles (</a:t>
            </a:r>
            <a:r>
              <a:rPr lang="en-GB" dirty="0" err="1"/>
              <a:t>keke</a:t>
            </a:r>
            <a:r>
              <a:rPr lang="en-GB" dirty="0"/>
              <a:t> </a:t>
            </a:r>
            <a:r>
              <a:rPr lang="en-GB" dirty="0" err="1"/>
              <a:t>Marwa</a:t>
            </a:r>
            <a:r>
              <a:rPr lang="en-GB" dirty="0"/>
              <a:t>) and boats (example of </a:t>
            </a:r>
            <a:r>
              <a:rPr lang="en-GB" dirty="0" err="1"/>
              <a:t>Makoko</a:t>
            </a:r>
            <a:r>
              <a:rPr lang="en-GB" dirty="0"/>
              <a:t> community) sectors will continue to fill the gap. Underlying the need to fill this mobility gap by the informal operators are unemployment and high poverty rate in the city and not necessarily as a choice career or grounded profession. The incursion into the transportation sector by the unemployed youth and other categories of the population who seek means of livelihood has contributed to traffic chaos and unethical </a:t>
            </a:r>
            <a:r>
              <a:rPr lang="en-GB" dirty="0" err="1"/>
              <a:t>behavior</a:t>
            </a:r>
            <a:r>
              <a:rPr lang="en-GB" dirty="0"/>
              <a:t> among the informal operators.</a:t>
            </a:r>
          </a:p>
          <a:p>
            <a:endParaRPr lang="en-GB" dirty="0"/>
          </a:p>
          <a:p>
            <a:r>
              <a:rPr lang="en-GB" dirty="0"/>
              <a:t>Many inner roads in Lagos are in poor condition</a:t>
            </a:r>
          </a:p>
        </p:txBody>
      </p:sp>
      <p:sp>
        <p:nvSpPr>
          <p:cNvPr id="4" name="Slide Number Placeholder 3"/>
          <p:cNvSpPr>
            <a:spLocks noGrp="1"/>
          </p:cNvSpPr>
          <p:nvPr>
            <p:ph type="sldNum" sz="quarter" idx="10"/>
          </p:nvPr>
        </p:nvSpPr>
        <p:spPr/>
        <p:txBody>
          <a:bodyPr/>
          <a:lstStyle/>
          <a:p>
            <a:fld id="{0A7B2CA3-B657-4057-82A2-A2BEDB6AFE29}" type="slidenum">
              <a:rPr lang="en-GB" smtClean="0"/>
              <a:t>4</a:t>
            </a:fld>
            <a:endParaRPr lang="en-GB"/>
          </a:p>
        </p:txBody>
      </p:sp>
    </p:spTree>
    <p:extLst>
      <p:ext uri="{BB962C8B-B14F-4D97-AF65-F5344CB8AC3E}">
        <p14:creationId xmlns:p14="http://schemas.microsoft.com/office/powerpoint/2010/main" val="251741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62113ED-7327-4D96-822F-A93424DA8B29}" type="datetime1">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1FA439-6FC5-4180-AA1C-0F0909E25823}" type="slidenum">
              <a:rPr lang="en-GB" smtClean="0"/>
              <a:t>‹#›</a:t>
            </a:fld>
            <a:endParaRPr lang="en-GB"/>
          </a:p>
        </p:txBody>
      </p:sp>
    </p:spTree>
    <p:extLst>
      <p:ext uri="{BB962C8B-B14F-4D97-AF65-F5344CB8AC3E}">
        <p14:creationId xmlns:p14="http://schemas.microsoft.com/office/powerpoint/2010/main" val="1586763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9B8684-86A1-4BE9-A6BD-BD1D98BA7662}" type="datetime1">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1FA439-6FC5-4180-AA1C-0F0909E25823}" type="slidenum">
              <a:rPr lang="en-GB" smtClean="0"/>
              <a:t>‹#›</a:t>
            </a:fld>
            <a:endParaRPr lang="en-GB"/>
          </a:p>
        </p:txBody>
      </p:sp>
    </p:spTree>
    <p:extLst>
      <p:ext uri="{BB962C8B-B14F-4D97-AF65-F5344CB8AC3E}">
        <p14:creationId xmlns:p14="http://schemas.microsoft.com/office/powerpoint/2010/main" val="179332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7CAD7D-E443-4F0F-928A-2BB9DE707AB9}" type="datetime1">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1FA439-6FC5-4180-AA1C-0F0909E25823}" type="slidenum">
              <a:rPr lang="en-GB" smtClean="0"/>
              <a:t>‹#›</a:t>
            </a:fld>
            <a:endParaRPr lang="en-GB"/>
          </a:p>
        </p:txBody>
      </p:sp>
    </p:spTree>
    <p:extLst>
      <p:ext uri="{BB962C8B-B14F-4D97-AF65-F5344CB8AC3E}">
        <p14:creationId xmlns:p14="http://schemas.microsoft.com/office/powerpoint/2010/main" val="338250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32B2ED-AC5A-4960-8EEE-588B8D3049EE}" type="datetime1">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1FA439-6FC5-4180-AA1C-0F0909E25823}" type="slidenum">
              <a:rPr lang="en-GB" smtClean="0"/>
              <a:t>‹#›</a:t>
            </a:fld>
            <a:endParaRPr lang="en-GB"/>
          </a:p>
        </p:txBody>
      </p:sp>
    </p:spTree>
    <p:extLst>
      <p:ext uri="{BB962C8B-B14F-4D97-AF65-F5344CB8AC3E}">
        <p14:creationId xmlns:p14="http://schemas.microsoft.com/office/powerpoint/2010/main" val="425464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435269-6968-43CF-B6DC-3FD01ABE1BC3}" type="datetime1">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1FA439-6FC5-4180-AA1C-0F0909E25823}" type="slidenum">
              <a:rPr lang="en-GB" smtClean="0"/>
              <a:t>‹#›</a:t>
            </a:fld>
            <a:endParaRPr lang="en-GB"/>
          </a:p>
        </p:txBody>
      </p:sp>
    </p:spTree>
    <p:extLst>
      <p:ext uri="{BB962C8B-B14F-4D97-AF65-F5344CB8AC3E}">
        <p14:creationId xmlns:p14="http://schemas.microsoft.com/office/powerpoint/2010/main" val="4158401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10C3657-1660-4B8D-B4C8-AF08026DD06D}" type="datetime1">
              <a:rPr lang="en-GB" smtClean="0"/>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1FA439-6FC5-4180-AA1C-0F0909E25823}" type="slidenum">
              <a:rPr lang="en-GB" smtClean="0"/>
              <a:t>‹#›</a:t>
            </a:fld>
            <a:endParaRPr lang="en-GB"/>
          </a:p>
        </p:txBody>
      </p:sp>
    </p:spTree>
    <p:extLst>
      <p:ext uri="{BB962C8B-B14F-4D97-AF65-F5344CB8AC3E}">
        <p14:creationId xmlns:p14="http://schemas.microsoft.com/office/powerpoint/2010/main" val="165549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8840C2-471B-4A85-B4B9-6E11AE07A7FC}" type="datetime1">
              <a:rPr lang="en-GB" smtClean="0"/>
              <a:t>07/12/2020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1FA439-6FC5-4180-AA1C-0F0909E25823}" type="slidenum">
              <a:rPr lang="en-GB" smtClean="0"/>
              <a:t>‹#›</a:t>
            </a:fld>
            <a:endParaRPr lang="en-GB"/>
          </a:p>
        </p:txBody>
      </p:sp>
    </p:spTree>
    <p:extLst>
      <p:ext uri="{BB962C8B-B14F-4D97-AF65-F5344CB8AC3E}">
        <p14:creationId xmlns:p14="http://schemas.microsoft.com/office/powerpoint/2010/main" val="68893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06E6D8-16CD-4685-AD1C-FAD09D3147E9}" type="datetime1">
              <a:rPr lang="en-GB" smtClean="0"/>
              <a:t>07/12/2020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1FA439-6FC5-4180-AA1C-0F0909E25823}" type="slidenum">
              <a:rPr lang="en-GB" smtClean="0"/>
              <a:t>‹#›</a:t>
            </a:fld>
            <a:endParaRPr lang="en-GB"/>
          </a:p>
        </p:txBody>
      </p:sp>
    </p:spTree>
    <p:extLst>
      <p:ext uri="{BB962C8B-B14F-4D97-AF65-F5344CB8AC3E}">
        <p14:creationId xmlns:p14="http://schemas.microsoft.com/office/powerpoint/2010/main" val="50391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F2D5D-6E6A-49E4-88C2-2C4E300236C3}" type="datetime1">
              <a:rPr lang="en-GB" smtClean="0"/>
              <a:t>07/12/2020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1FA439-6FC5-4180-AA1C-0F0909E25823}" type="slidenum">
              <a:rPr lang="en-GB" smtClean="0"/>
              <a:t>‹#›</a:t>
            </a:fld>
            <a:endParaRPr lang="en-GB"/>
          </a:p>
        </p:txBody>
      </p:sp>
    </p:spTree>
    <p:extLst>
      <p:ext uri="{BB962C8B-B14F-4D97-AF65-F5344CB8AC3E}">
        <p14:creationId xmlns:p14="http://schemas.microsoft.com/office/powerpoint/2010/main" val="180548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FECA5-B089-424A-8E58-F7489CFD3C5E}" type="datetime1">
              <a:rPr lang="en-GB" smtClean="0"/>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1FA439-6FC5-4180-AA1C-0F0909E25823}" type="slidenum">
              <a:rPr lang="en-GB" smtClean="0"/>
              <a:t>‹#›</a:t>
            </a:fld>
            <a:endParaRPr lang="en-GB"/>
          </a:p>
        </p:txBody>
      </p:sp>
    </p:spTree>
    <p:extLst>
      <p:ext uri="{BB962C8B-B14F-4D97-AF65-F5344CB8AC3E}">
        <p14:creationId xmlns:p14="http://schemas.microsoft.com/office/powerpoint/2010/main" val="2440965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9C8BCD-3FCD-4899-8C2D-195933420BCC}" type="datetime1">
              <a:rPr lang="en-GB" smtClean="0"/>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1FA439-6FC5-4180-AA1C-0F0909E25823}" type="slidenum">
              <a:rPr lang="en-GB" smtClean="0"/>
              <a:t>‹#›</a:t>
            </a:fld>
            <a:endParaRPr lang="en-GB"/>
          </a:p>
        </p:txBody>
      </p:sp>
    </p:spTree>
    <p:extLst>
      <p:ext uri="{BB962C8B-B14F-4D97-AF65-F5344CB8AC3E}">
        <p14:creationId xmlns:p14="http://schemas.microsoft.com/office/powerpoint/2010/main" val="177346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A3A14-A42F-4D80-8696-9C34AC6D2C6C}" type="datetime1">
              <a:rPr lang="en-GB" smtClean="0"/>
              <a:t>07/12/2020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FA439-6FC5-4180-AA1C-0F0909E25823}"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848" y="6253266"/>
            <a:ext cx="712304" cy="571292"/>
          </a:xfrm>
          <a:prstGeom prst="rect">
            <a:avLst/>
          </a:prstGeom>
        </p:spPr>
      </p:pic>
    </p:spTree>
    <p:extLst>
      <p:ext uri="{BB962C8B-B14F-4D97-AF65-F5344CB8AC3E}">
        <p14:creationId xmlns:p14="http://schemas.microsoft.com/office/powerpoint/2010/main" val="883015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hyperlink" Target="mailto:Ogochukwu.ugboma@lasu.edu.ng" TargetMode="Externa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5.jpg" /><Relationship Id="rId7" Type="http://schemas.openxmlformats.org/officeDocument/2006/relationships/image" Target="../media/image9.jpg" /><Relationship Id="rId2" Type="http://schemas.openxmlformats.org/officeDocument/2006/relationships/image" Target="../media/image4.jpg" /><Relationship Id="rId1" Type="http://schemas.openxmlformats.org/officeDocument/2006/relationships/slideLayout" Target="../slideLayouts/slideLayout2.xml" /><Relationship Id="rId6" Type="http://schemas.openxmlformats.org/officeDocument/2006/relationships/image" Target="../media/image8.jpg" /><Relationship Id="rId5" Type="http://schemas.openxmlformats.org/officeDocument/2006/relationships/image" Target="../media/image7.jpg" /><Relationship Id="rId4" Type="http://schemas.openxmlformats.org/officeDocument/2006/relationships/image" Target="../media/image6.jpg" /></Relationships>
</file>

<file path=ppt/slides/_rels/slide4.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11.pn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 /><Relationship Id="rId3" Type="http://schemas.openxmlformats.org/officeDocument/2006/relationships/diagramLayout" Target="../diagrams/layout1.xml" /><Relationship Id="rId7" Type="http://schemas.openxmlformats.org/officeDocument/2006/relationships/diagramData" Target="../diagrams/data2.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11" Type="http://schemas.microsoft.com/office/2007/relationships/diagramDrawing" Target="../diagrams/drawing2.xml" /><Relationship Id="rId5" Type="http://schemas.openxmlformats.org/officeDocument/2006/relationships/diagramColors" Target="../diagrams/colors1.xml" /><Relationship Id="rId10" Type="http://schemas.openxmlformats.org/officeDocument/2006/relationships/diagramColors" Target="../diagrams/colors2.xml" /><Relationship Id="rId4" Type="http://schemas.openxmlformats.org/officeDocument/2006/relationships/diagramQuickStyle" Target="../diagrams/quickStyle1.xml" /><Relationship Id="rId9" Type="http://schemas.openxmlformats.org/officeDocument/2006/relationships/diagramQuickStyle" Target="../diagrams/quickStyle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000" dirty="0"/>
              <a:t>STAYING SAFE AGAINST COVID-19 IN PUBLIC AND PRIVATE ROAD TRANSPORTATION IN LAGOS STATE</a:t>
            </a:r>
          </a:p>
        </p:txBody>
      </p:sp>
      <p:sp>
        <p:nvSpPr>
          <p:cNvPr id="3" name="Subtitle 2"/>
          <p:cNvSpPr>
            <a:spLocks noGrp="1"/>
          </p:cNvSpPr>
          <p:nvPr>
            <p:ph type="subTitle" idx="1"/>
          </p:nvPr>
        </p:nvSpPr>
        <p:spPr/>
        <p:txBody>
          <a:bodyPr/>
          <a:lstStyle/>
          <a:p>
            <a:endParaRPr lang="en-GB" dirty="0"/>
          </a:p>
          <a:p>
            <a:endParaRPr lang="en-GB" sz="2000" i="1" dirty="0"/>
          </a:p>
          <a:p>
            <a:endParaRPr lang="en-GB" sz="2000" i="1" dirty="0"/>
          </a:p>
          <a:p>
            <a:r>
              <a:rPr lang="en-GB" sz="2000" i="1" dirty="0"/>
              <a:t>OGOCHUKWU UGBOMA Ph.D.</a:t>
            </a:r>
          </a:p>
        </p:txBody>
      </p:sp>
      <p:sp>
        <p:nvSpPr>
          <p:cNvPr id="4" name="Slide Number Placeholder 3"/>
          <p:cNvSpPr>
            <a:spLocks noGrp="1"/>
          </p:cNvSpPr>
          <p:nvPr>
            <p:ph type="sldNum" sz="quarter" idx="12"/>
          </p:nvPr>
        </p:nvSpPr>
        <p:spPr/>
        <p:txBody>
          <a:bodyPr/>
          <a:lstStyle/>
          <a:p>
            <a:fld id="{B91FA439-6FC5-4180-AA1C-0F0909E25823}" type="slidenum">
              <a:rPr lang="en-GB" smtClean="0"/>
              <a:t>1</a:t>
            </a:fld>
            <a:endParaRPr lang="en-GB"/>
          </a:p>
        </p:txBody>
      </p:sp>
    </p:spTree>
    <p:extLst>
      <p:ext uri="{BB962C8B-B14F-4D97-AF65-F5344CB8AC3E}">
        <p14:creationId xmlns:p14="http://schemas.microsoft.com/office/powerpoint/2010/main" val="376877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5335"/>
          </a:xfrm>
        </p:spPr>
        <p:txBody>
          <a:bodyPr/>
          <a:lstStyle/>
          <a:p>
            <a:pPr algn="ctr"/>
            <a:r>
              <a:rPr lang="en-GB" sz="4000" dirty="0">
                <a:solidFill>
                  <a:prstClr val="black"/>
                </a:solidFill>
              </a:rPr>
              <a:t>Suggestions to staying safe…….</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6521880"/>
              </p:ext>
            </p:extLst>
          </p:nvPr>
        </p:nvGraphicFramePr>
        <p:xfrm>
          <a:off x="838198" y="1825625"/>
          <a:ext cx="9685422" cy="3571240"/>
        </p:xfrm>
        <a:graphic>
          <a:graphicData uri="http://schemas.openxmlformats.org/drawingml/2006/table">
            <a:tbl>
              <a:tblPr firstRow="1" bandRow="1">
                <a:tableStyleId>{5940675A-B579-460E-94D1-54222C63F5DA}</a:tableStyleId>
              </a:tblPr>
              <a:tblGrid>
                <a:gridCol w="659841">
                  <a:extLst>
                    <a:ext uri="{9D8B030D-6E8A-4147-A177-3AD203B41FA5}">
                      <a16:colId xmlns:a16="http://schemas.microsoft.com/office/drawing/2014/main" val="20000"/>
                    </a:ext>
                  </a:extLst>
                </a:gridCol>
                <a:gridCol w="3008527">
                  <a:extLst>
                    <a:ext uri="{9D8B030D-6E8A-4147-A177-3AD203B41FA5}">
                      <a16:colId xmlns:a16="http://schemas.microsoft.com/office/drawing/2014/main" val="20001"/>
                    </a:ext>
                  </a:extLst>
                </a:gridCol>
                <a:gridCol w="3008527">
                  <a:extLst>
                    <a:ext uri="{9D8B030D-6E8A-4147-A177-3AD203B41FA5}">
                      <a16:colId xmlns:a16="http://schemas.microsoft.com/office/drawing/2014/main" val="20002"/>
                    </a:ext>
                  </a:extLst>
                </a:gridCol>
                <a:gridCol w="3008527">
                  <a:extLst>
                    <a:ext uri="{9D8B030D-6E8A-4147-A177-3AD203B41FA5}">
                      <a16:colId xmlns:a16="http://schemas.microsoft.com/office/drawing/2014/main" val="20003"/>
                    </a:ext>
                  </a:extLst>
                </a:gridCol>
              </a:tblGrid>
              <a:tr h="370840">
                <a:tc>
                  <a:txBody>
                    <a:bodyPr/>
                    <a:lstStyle/>
                    <a:p>
                      <a:r>
                        <a:rPr lang="en-GB" dirty="0"/>
                        <a:t>S/N</a:t>
                      </a:r>
                    </a:p>
                  </a:txBody>
                  <a:tcPr/>
                </a:tc>
                <a:tc>
                  <a:txBody>
                    <a:bodyPr/>
                    <a:lstStyle/>
                    <a:p>
                      <a:r>
                        <a:rPr lang="en-GB" dirty="0"/>
                        <a:t>Short</a:t>
                      </a:r>
                      <a:r>
                        <a:rPr lang="en-GB" baseline="0" dirty="0"/>
                        <a:t> term</a:t>
                      </a:r>
                      <a:endParaRPr lang="en-GB" dirty="0"/>
                    </a:p>
                  </a:txBody>
                  <a:tcPr/>
                </a:tc>
                <a:tc>
                  <a:txBody>
                    <a:bodyPr/>
                    <a:lstStyle/>
                    <a:p>
                      <a:r>
                        <a:rPr lang="en-GB" dirty="0"/>
                        <a:t>Medium term</a:t>
                      </a:r>
                    </a:p>
                  </a:txBody>
                  <a:tcPr/>
                </a:tc>
                <a:tc>
                  <a:txBody>
                    <a:bodyPr/>
                    <a:lstStyle/>
                    <a:p>
                      <a:r>
                        <a:rPr lang="en-GB" dirty="0"/>
                        <a:t>Long term</a:t>
                      </a:r>
                    </a:p>
                  </a:txBody>
                  <a:tcPr/>
                </a:tc>
                <a:extLst>
                  <a:ext uri="{0D108BD9-81ED-4DB2-BD59-A6C34878D82A}">
                    <a16:rowId xmlns:a16="http://schemas.microsoft.com/office/drawing/2014/main" val="10000"/>
                  </a:ext>
                </a:extLst>
              </a:tr>
              <a:tr h="370840">
                <a:tc>
                  <a:txBody>
                    <a:bodyPr/>
                    <a:lstStyle/>
                    <a:p>
                      <a:r>
                        <a:rPr lang="en-GB" dirty="0"/>
                        <a:t>9.</a:t>
                      </a:r>
                    </a:p>
                  </a:txBody>
                  <a:tcPr/>
                </a:tc>
                <a:tc>
                  <a:txBody>
                    <a:bodyPr/>
                    <a:lstStyle/>
                    <a:p>
                      <a:r>
                        <a:rPr lang="en-GB" dirty="0"/>
                        <a:t>Dispose face masks using</a:t>
                      </a:r>
                      <a:r>
                        <a:rPr lang="en-GB" baseline="0" dirty="0"/>
                        <a:t> </a:t>
                      </a:r>
                      <a:r>
                        <a:rPr lang="en-GB" dirty="0"/>
                        <a:t>‘black bag’ waste bins not recycle bins. </a:t>
                      </a:r>
                    </a:p>
                  </a:txBody>
                  <a:tcPr/>
                </a:tc>
                <a:tc>
                  <a:txBody>
                    <a:bodyPr/>
                    <a:lstStyle/>
                    <a:p>
                      <a:r>
                        <a:rPr lang="en-GB" dirty="0"/>
                        <a:t>Need for government and public transport regulators</a:t>
                      </a:r>
                      <a:r>
                        <a:rPr lang="en-GB" baseline="0" dirty="0"/>
                        <a:t> to address transport affordability, inclusiveness, social inequality  and fare hikes</a:t>
                      </a:r>
                      <a:endParaRPr lang="en-GB" dirty="0"/>
                    </a:p>
                  </a:txBody>
                  <a:tcPr/>
                </a:tc>
                <a:tc>
                  <a:txBody>
                    <a:bodyPr/>
                    <a:lstStyle/>
                    <a:p>
                      <a:r>
                        <a:rPr lang="en-GB" dirty="0"/>
                        <a:t>Ethical data harvesting using machine learning,</a:t>
                      </a:r>
                      <a:r>
                        <a:rPr lang="en-GB" baseline="0" dirty="0"/>
                        <a:t> artificial intelligence to understand travel behaviour and patterns for future planning.</a:t>
                      </a:r>
                      <a:endParaRPr lang="en-GB" dirty="0"/>
                    </a:p>
                  </a:txBody>
                  <a:tcPr/>
                </a:tc>
                <a:extLst>
                  <a:ext uri="{0D108BD9-81ED-4DB2-BD59-A6C34878D82A}">
                    <a16:rowId xmlns:a16="http://schemas.microsoft.com/office/drawing/2014/main" val="10001"/>
                  </a:ext>
                </a:extLst>
              </a:tr>
              <a:tr h="370840">
                <a:tc>
                  <a:txBody>
                    <a:bodyPr/>
                    <a:lstStyle/>
                    <a:p>
                      <a:r>
                        <a:rPr lang="en-GB" dirty="0"/>
                        <a:t>10.</a:t>
                      </a:r>
                    </a:p>
                  </a:txBody>
                  <a:tcPr/>
                </a:tc>
                <a:tc>
                  <a:txBody>
                    <a:bodyPr/>
                    <a:lstStyle/>
                    <a:p>
                      <a:r>
                        <a:rPr lang="en-GB" dirty="0"/>
                        <a:t>Avoid consuming food and drink on public transport</a:t>
                      </a:r>
                    </a:p>
                  </a:txBody>
                  <a:tcPr/>
                </a:tc>
                <a:tc>
                  <a:txBody>
                    <a:bodyPr/>
                    <a:lstStyle/>
                    <a:p>
                      <a:r>
                        <a:rPr lang="en-GB" dirty="0"/>
                        <a:t>Protecting workers in the work place by strengthening occupational safety and health measures</a:t>
                      </a:r>
                    </a:p>
                  </a:txBody>
                  <a:tcPr/>
                </a:tc>
                <a:tc>
                  <a:txBody>
                    <a:bodyPr/>
                    <a:lstStyle/>
                    <a:p>
                      <a:r>
                        <a:rPr lang="en-GB" dirty="0"/>
                        <a:t>Due</a:t>
                      </a:r>
                      <a:r>
                        <a:rPr lang="en-GB" baseline="0" dirty="0"/>
                        <a:t> to huge daily mobility demand, need for o</a:t>
                      </a:r>
                      <a:r>
                        <a:rPr lang="en-GB" dirty="0"/>
                        <a:t>rganized</a:t>
                      </a:r>
                      <a:r>
                        <a:rPr lang="en-GB" baseline="0" dirty="0"/>
                        <a:t> private  transport operators participation in public transportation.</a:t>
                      </a:r>
                      <a:endParaRPr lang="en-GB" dirty="0"/>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B91FA439-6FC5-4180-AA1C-0F0909E25823}" type="slidenum">
              <a:rPr lang="en-GB" smtClean="0"/>
              <a:t>10</a:t>
            </a:fld>
            <a:endParaRPr lang="en-GB"/>
          </a:p>
        </p:txBody>
      </p:sp>
    </p:spTree>
    <p:extLst>
      <p:ext uri="{BB962C8B-B14F-4D97-AF65-F5344CB8AC3E}">
        <p14:creationId xmlns:p14="http://schemas.microsoft.com/office/powerpoint/2010/main" val="2892403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8800" dirty="0"/>
              <a:t>THANK YOU</a:t>
            </a:r>
          </a:p>
        </p:txBody>
      </p:sp>
      <p:sp>
        <p:nvSpPr>
          <p:cNvPr id="3" name="Content Placeholder 2"/>
          <p:cNvSpPr>
            <a:spLocks noGrp="1"/>
          </p:cNvSpPr>
          <p:nvPr>
            <p:ph idx="1"/>
          </p:nvPr>
        </p:nvSpPr>
        <p:spPr/>
        <p:txBody>
          <a:bodyPr/>
          <a:lstStyle/>
          <a:p>
            <a:pPr marL="0" indent="0" algn="ctr">
              <a:buNone/>
            </a:pPr>
            <a:endParaRPr lang="en-GB" dirty="0"/>
          </a:p>
          <a:p>
            <a:pPr marL="0" indent="0" algn="ctr">
              <a:buNone/>
            </a:pPr>
            <a:r>
              <a:rPr lang="en-GB" u="sng" dirty="0"/>
              <a:t>CONTACT</a:t>
            </a:r>
          </a:p>
          <a:p>
            <a:pPr marL="0" indent="0" algn="ctr">
              <a:buNone/>
            </a:pPr>
            <a:r>
              <a:rPr lang="en-GB" dirty="0">
                <a:hlinkClick r:id="rId2"/>
              </a:rPr>
              <a:t>ogochukwu.ugboma@lasu.edu.ng</a:t>
            </a:r>
            <a:endParaRPr lang="en-GB" dirty="0"/>
          </a:p>
          <a:p>
            <a:pPr marL="0" indent="0" algn="ctr">
              <a:buNone/>
            </a:pPr>
            <a:r>
              <a:rPr lang="en-GB" dirty="0"/>
              <a:t>@</a:t>
            </a:r>
            <a:r>
              <a:rPr lang="en-GB" dirty="0" err="1"/>
              <a:t>ogochukwuugboma</a:t>
            </a:r>
            <a:endParaRPr lang="en-GB" dirty="0"/>
          </a:p>
        </p:txBody>
      </p:sp>
      <p:sp>
        <p:nvSpPr>
          <p:cNvPr id="4" name="Slide Number Placeholder 3"/>
          <p:cNvSpPr>
            <a:spLocks noGrp="1"/>
          </p:cNvSpPr>
          <p:nvPr>
            <p:ph type="sldNum" sz="quarter" idx="12"/>
          </p:nvPr>
        </p:nvSpPr>
        <p:spPr/>
        <p:txBody>
          <a:bodyPr/>
          <a:lstStyle/>
          <a:p>
            <a:fld id="{B91FA439-6FC5-4180-AA1C-0F0909E25823}" type="slidenum">
              <a:rPr lang="en-GB" smtClean="0"/>
              <a:t>11</a:t>
            </a:fld>
            <a:endParaRPr lang="en-GB"/>
          </a:p>
        </p:txBody>
      </p:sp>
    </p:spTree>
    <p:extLst>
      <p:ext uri="{BB962C8B-B14F-4D97-AF65-F5344CB8AC3E}">
        <p14:creationId xmlns:p14="http://schemas.microsoft.com/office/powerpoint/2010/main" val="3566316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3746"/>
          </a:xfrm>
        </p:spPr>
        <p:txBody>
          <a:bodyPr>
            <a:normAutofit fontScale="90000"/>
          </a:bodyPr>
          <a:lstStyle/>
          <a:p>
            <a:pPr algn="ctr"/>
            <a:r>
              <a:rPr lang="en-GB" dirty="0"/>
              <a:t>Lagos Road Transport - A Glance</a:t>
            </a:r>
          </a:p>
        </p:txBody>
      </p:sp>
      <p:sp>
        <p:nvSpPr>
          <p:cNvPr id="3" name="Content Placeholder 2"/>
          <p:cNvSpPr>
            <a:spLocks noGrp="1"/>
          </p:cNvSpPr>
          <p:nvPr>
            <p:ph idx="1"/>
          </p:nvPr>
        </p:nvSpPr>
        <p:spPr>
          <a:xfrm>
            <a:off x="838200" y="1048872"/>
            <a:ext cx="10515600" cy="5128091"/>
          </a:xfrm>
        </p:spPr>
        <p:txBody>
          <a:bodyPr>
            <a:normAutofit fontScale="92500" lnSpcReduction="10000"/>
          </a:bodyPr>
          <a:lstStyle/>
          <a:p>
            <a:r>
              <a:rPr lang="en-GB" sz="2000" dirty="0"/>
              <a:t>Population: circa 20 million</a:t>
            </a:r>
          </a:p>
          <a:p>
            <a:r>
              <a:rPr lang="en-GB" sz="2000" dirty="0"/>
              <a:t>Public roads: 7,598.1km</a:t>
            </a:r>
          </a:p>
          <a:p>
            <a:r>
              <a:rPr lang="en-GB" sz="2000" dirty="0"/>
              <a:t>Federal roads: 468.6km</a:t>
            </a:r>
          </a:p>
          <a:p>
            <a:r>
              <a:rPr lang="en-GB" sz="2000" dirty="0"/>
              <a:t>State roads: 1,287.17 km</a:t>
            </a:r>
          </a:p>
          <a:p>
            <a:r>
              <a:rPr lang="en-GB" sz="2000" dirty="0"/>
              <a:t>Local government roads: 5,843.77km</a:t>
            </a:r>
          </a:p>
          <a:p>
            <a:r>
              <a:rPr lang="en-GB" sz="2000" dirty="0"/>
              <a:t>Registered Vehicles: &gt;5,000,000 vehicles</a:t>
            </a:r>
          </a:p>
          <a:p>
            <a:r>
              <a:rPr lang="en-GB" sz="2000" dirty="0"/>
              <a:t>Commercial Vehicles: approx. 200,000 vehicles</a:t>
            </a:r>
          </a:p>
          <a:p>
            <a:r>
              <a:rPr lang="en-GB" sz="2000" dirty="0"/>
              <a:t> Daily Demand (passengers/day): 200,000 </a:t>
            </a:r>
            <a:r>
              <a:rPr lang="en-GB" sz="2000" dirty="0" err="1"/>
              <a:t>pax</a:t>
            </a:r>
            <a:endParaRPr lang="en-GB" sz="2000" dirty="0"/>
          </a:p>
          <a:p>
            <a:r>
              <a:rPr lang="en-GB" sz="2000" dirty="0"/>
              <a:t>Predominantly road-based</a:t>
            </a:r>
          </a:p>
          <a:p>
            <a:r>
              <a:rPr lang="en-GB" sz="2000" dirty="0"/>
              <a:t>45% of daily total </a:t>
            </a:r>
            <a:r>
              <a:rPr lang="en-GB" sz="2000" dirty="0" err="1"/>
              <a:t>pax</a:t>
            </a:r>
            <a:r>
              <a:rPr lang="en-GB" sz="2000" dirty="0"/>
              <a:t> traffic – </a:t>
            </a:r>
            <a:r>
              <a:rPr lang="en-GB" sz="2000" dirty="0" err="1"/>
              <a:t>Danfo</a:t>
            </a:r>
            <a:endParaRPr lang="en-GB" sz="2000" dirty="0"/>
          </a:p>
          <a:p>
            <a:r>
              <a:rPr lang="en-GB" sz="2000" dirty="0"/>
              <a:t>40% of daily total </a:t>
            </a:r>
            <a:r>
              <a:rPr lang="en-GB" sz="2000" dirty="0" err="1"/>
              <a:t>pax</a:t>
            </a:r>
            <a:r>
              <a:rPr lang="en-GB" sz="2000" dirty="0"/>
              <a:t> traffic – walk</a:t>
            </a:r>
          </a:p>
          <a:p>
            <a:r>
              <a:rPr lang="en-GB" sz="2000" dirty="0"/>
              <a:t>2% of daily total </a:t>
            </a:r>
            <a:r>
              <a:rPr lang="en-GB" sz="2000" dirty="0" err="1"/>
              <a:t>pax</a:t>
            </a:r>
            <a:r>
              <a:rPr lang="en-GB" sz="2000" dirty="0"/>
              <a:t> traffic – </a:t>
            </a:r>
            <a:r>
              <a:rPr lang="en-GB" sz="2000" dirty="0" err="1"/>
              <a:t>BRT+LagBus</a:t>
            </a:r>
            <a:endParaRPr lang="en-GB" sz="2000" dirty="0"/>
          </a:p>
          <a:p>
            <a:r>
              <a:rPr lang="en-GB" sz="2000" dirty="0"/>
              <a:t>11% of daily total </a:t>
            </a:r>
            <a:r>
              <a:rPr lang="en-GB" sz="2000" dirty="0" err="1"/>
              <a:t>pax</a:t>
            </a:r>
            <a:r>
              <a:rPr lang="en-GB" sz="2000" dirty="0"/>
              <a:t> traffic – Private cars</a:t>
            </a:r>
          </a:p>
          <a:p>
            <a:r>
              <a:rPr lang="en-GB" sz="2000" dirty="0"/>
              <a:t>22 million </a:t>
            </a:r>
            <a:r>
              <a:rPr lang="en-GB" sz="2000" dirty="0" err="1"/>
              <a:t>pax</a:t>
            </a:r>
            <a:r>
              <a:rPr lang="en-GB" sz="2000" dirty="0"/>
              <a:t> traffic/day</a:t>
            </a:r>
          </a:p>
        </p:txBody>
      </p:sp>
      <p:sp>
        <p:nvSpPr>
          <p:cNvPr id="4" name="Slide Number Placeholder 3"/>
          <p:cNvSpPr>
            <a:spLocks noGrp="1"/>
          </p:cNvSpPr>
          <p:nvPr>
            <p:ph type="sldNum" sz="quarter" idx="12"/>
          </p:nvPr>
        </p:nvSpPr>
        <p:spPr/>
        <p:txBody>
          <a:bodyPr/>
          <a:lstStyle/>
          <a:p>
            <a:fld id="{B91FA439-6FC5-4180-AA1C-0F0909E25823}" type="slidenum">
              <a:rPr lang="en-GB" smtClean="0"/>
              <a:t>2</a:t>
            </a:fld>
            <a:endParaRPr lang="en-GB"/>
          </a:p>
        </p:txBody>
      </p:sp>
      <p:pic>
        <p:nvPicPr>
          <p:cNvPr id="1026" name="Picture 2" descr="Map of Lagos Showing All the Local Government Area Source: Ministry of...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096000" y="1048872"/>
            <a:ext cx="5919788" cy="2433637"/>
          </a:xfrm>
          <a:prstGeom prst="rect">
            <a:avLst/>
          </a:prstGeom>
        </p:spPr>
      </p:pic>
    </p:spTree>
    <p:extLst>
      <p:ext uri="{BB962C8B-B14F-4D97-AF65-F5344CB8AC3E}">
        <p14:creationId xmlns:p14="http://schemas.microsoft.com/office/powerpoint/2010/main" val="243274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5894"/>
          </a:xfrm>
        </p:spPr>
        <p:txBody>
          <a:bodyPr>
            <a:normAutofit fontScale="90000"/>
          </a:bodyPr>
          <a:lstStyle/>
          <a:p>
            <a:pPr algn="ctr"/>
            <a:r>
              <a:rPr lang="en-GB" dirty="0"/>
              <a:t>Public Transport Operators</a:t>
            </a:r>
          </a:p>
        </p:txBody>
      </p:sp>
      <p:sp>
        <p:nvSpPr>
          <p:cNvPr id="4" name="Slide Number Placeholder 3"/>
          <p:cNvSpPr>
            <a:spLocks noGrp="1"/>
          </p:cNvSpPr>
          <p:nvPr>
            <p:ph type="sldNum" sz="quarter" idx="12"/>
          </p:nvPr>
        </p:nvSpPr>
        <p:spPr/>
        <p:txBody>
          <a:bodyPr/>
          <a:lstStyle/>
          <a:p>
            <a:fld id="{B91FA439-6FC5-4180-AA1C-0F0909E25823}" type="slidenum">
              <a:rPr lang="en-GB" smtClean="0"/>
              <a:t>3</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181" y="3746798"/>
            <a:ext cx="3160059" cy="204888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68" y="3746799"/>
            <a:ext cx="2905938" cy="204888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9544" y="3818965"/>
            <a:ext cx="3010632" cy="1976717"/>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319" y="1340984"/>
            <a:ext cx="3133164" cy="1979230"/>
          </a:xfrm>
          <a:prstGeom prst="rect">
            <a:avLst/>
          </a:prstGeom>
        </p:spPr>
      </p:pic>
      <p:sp>
        <p:nvSpPr>
          <p:cNvPr id="21" name="TextBox 20"/>
          <p:cNvSpPr txBox="1"/>
          <p:nvPr/>
        </p:nvSpPr>
        <p:spPr>
          <a:xfrm>
            <a:off x="1062319" y="1080439"/>
            <a:ext cx="2725909" cy="369332"/>
          </a:xfrm>
          <a:prstGeom prst="rect">
            <a:avLst/>
          </a:prstGeom>
          <a:noFill/>
        </p:spPr>
        <p:txBody>
          <a:bodyPr wrap="square" rtlCol="0">
            <a:spAutoFit/>
          </a:bodyPr>
          <a:lstStyle/>
          <a:p>
            <a:r>
              <a:rPr lang="en-GB" dirty="0"/>
              <a:t>BUS RAPID TRANSIT (BRT)</a:t>
            </a:r>
          </a:p>
        </p:txBody>
      </p:sp>
      <p:sp>
        <p:nvSpPr>
          <p:cNvPr id="22" name="TextBox 21"/>
          <p:cNvSpPr txBox="1"/>
          <p:nvPr/>
        </p:nvSpPr>
        <p:spPr>
          <a:xfrm>
            <a:off x="8870921" y="1016073"/>
            <a:ext cx="1725361" cy="369332"/>
          </a:xfrm>
          <a:prstGeom prst="rect">
            <a:avLst/>
          </a:prstGeom>
          <a:noFill/>
        </p:spPr>
        <p:txBody>
          <a:bodyPr wrap="square" rtlCol="0">
            <a:spAutoFit/>
          </a:bodyPr>
          <a:lstStyle/>
          <a:p>
            <a:r>
              <a:rPr lang="en-GB" dirty="0"/>
              <a:t>E-HAILING TAXIS</a:t>
            </a:r>
          </a:p>
        </p:txBody>
      </p:sp>
      <p:sp>
        <p:nvSpPr>
          <p:cNvPr id="23" name="TextBox 22"/>
          <p:cNvSpPr txBox="1"/>
          <p:nvPr/>
        </p:nvSpPr>
        <p:spPr>
          <a:xfrm>
            <a:off x="8301662" y="5987018"/>
            <a:ext cx="2506396" cy="369332"/>
          </a:xfrm>
          <a:prstGeom prst="rect">
            <a:avLst/>
          </a:prstGeom>
          <a:noFill/>
        </p:spPr>
        <p:txBody>
          <a:bodyPr wrap="square" rtlCol="0">
            <a:spAutoFit/>
          </a:bodyPr>
          <a:lstStyle/>
          <a:p>
            <a:r>
              <a:rPr lang="en-GB" dirty="0"/>
              <a:t>YELLOW BUSES (DANFO)</a:t>
            </a:r>
          </a:p>
        </p:txBody>
      </p:sp>
      <p:sp>
        <p:nvSpPr>
          <p:cNvPr id="24" name="TextBox 23"/>
          <p:cNvSpPr txBox="1"/>
          <p:nvPr/>
        </p:nvSpPr>
        <p:spPr>
          <a:xfrm>
            <a:off x="4492066" y="5923397"/>
            <a:ext cx="2529042" cy="369332"/>
          </a:xfrm>
          <a:prstGeom prst="rect">
            <a:avLst/>
          </a:prstGeom>
          <a:noFill/>
        </p:spPr>
        <p:txBody>
          <a:bodyPr wrap="square" rtlCol="0">
            <a:spAutoFit/>
          </a:bodyPr>
          <a:lstStyle/>
          <a:p>
            <a:r>
              <a:rPr lang="en-GB" dirty="0"/>
              <a:t>MOTORCYCLES (OKADA)</a:t>
            </a:r>
          </a:p>
        </p:txBody>
      </p:sp>
      <p:sp>
        <p:nvSpPr>
          <p:cNvPr id="25" name="TextBox 24"/>
          <p:cNvSpPr txBox="1"/>
          <p:nvPr/>
        </p:nvSpPr>
        <p:spPr>
          <a:xfrm>
            <a:off x="995083" y="5818827"/>
            <a:ext cx="847165" cy="369332"/>
          </a:xfrm>
          <a:prstGeom prst="rect">
            <a:avLst/>
          </a:prstGeom>
          <a:noFill/>
        </p:spPr>
        <p:txBody>
          <a:bodyPr wrap="square" rtlCol="0">
            <a:spAutoFit/>
          </a:bodyPr>
          <a:lstStyle/>
          <a:p>
            <a:r>
              <a:rPr lang="en-GB" dirty="0"/>
              <a:t>KEKES</a:t>
            </a: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4875" y="1520234"/>
            <a:ext cx="2762250" cy="1657350"/>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9544" y="1511688"/>
            <a:ext cx="3038475" cy="1665896"/>
          </a:xfrm>
          <a:prstGeom prst="rect">
            <a:avLst/>
          </a:prstGeom>
        </p:spPr>
      </p:pic>
      <p:sp>
        <p:nvSpPr>
          <p:cNvPr id="28" name="TextBox 27"/>
          <p:cNvSpPr txBox="1"/>
          <p:nvPr/>
        </p:nvSpPr>
        <p:spPr>
          <a:xfrm>
            <a:off x="4894729" y="1142356"/>
            <a:ext cx="1532965" cy="369332"/>
          </a:xfrm>
          <a:prstGeom prst="rect">
            <a:avLst/>
          </a:prstGeom>
          <a:noFill/>
        </p:spPr>
        <p:txBody>
          <a:bodyPr wrap="square" rtlCol="0">
            <a:spAutoFit/>
          </a:bodyPr>
          <a:lstStyle/>
          <a:p>
            <a:r>
              <a:rPr lang="en-GB" dirty="0"/>
              <a:t>YELLOW TAXIS</a:t>
            </a:r>
          </a:p>
        </p:txBody>
      </p:sp>
    </p:spTree>
    <p:extLst>
      <p:ext uri="{BB962C8B-B14F-4D97-AF65-F5344CB8AC3E}">
        <p14:creationId xmlns:p14="http://schemas.microsoft.com/office/powerpoint/2010/main" val="639760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0713"/>
          </a:xfrm>
        </p:spPr>
        <p:txBody>
          <a:bodyPr>
            <a:normAutofit fontScale="90000"/>
          </a:bodyPr>
          <a:lstStyle/>
          <a:p>
            <a:pPr algn="ctr"/>
            <a:r>
              <a:rPr lang="en-GB" dirty="0"/>
              <a:t>State of Public Transport in Lagos</a:t>
            </a:r>
          </a:p>
        </p:txBody>
      </p:sp>
      <p:sp>
        <p:nvSpPr>
          <p:cNvPr id="3" name="Content Placeholder 2"/>
          <p:cNvSpPr>
            <a:spLocks noGrp="1"/>
          </p:cNvSpPr>
          <p:nvPr>
            <p:ph idx="1"/>
          </p:nvPr>
        </p:nvSpPr>
        <p:spPr>
          <a:xfrm>
            <a:off x="838200" y="1143000"/>
            <a:ext cx="10515600" cy="5033963"/>
          </a:xfrm>
        </p:spPr>
        <p:txBody>
          <a:bodyPr/>
          <a:lstStyle/>
          <a:p>
            <a:r>
              <a:rPr lang="en-GB" sz="2000" dirty="0"/>
              <a:t>Inappropriate fleets of public transport vehicles</a:t>
            </a:r>
          </a:p>
          <a:p>
            <a:r>
              <a:rPr lang="en-GB" sz="2000" dirty="0"/>
              <a:t>Inadequate infrastructure to support rolling stock – overcrowding at bus stops and boarding stations</a:t>
            </a:r>
          </a:p>
          <a:p>
            <a:r>
              <a:rPr lang="en-GB" sz="2000" dirty="0"/>
              <a:t>Informal Operational Structure</a:t>
            </a:r>
          </a:p>
          <a:p>
            <a:r>
              <a:rPr lang="en-GB" sz="2000" dirty="0"/>
              <a:t>Lack of organized private sector participation</a:t>
            </a:r>
          </a:p>
          <a:p>
            <a:r>
              <a:rPr lang="en-GB" sz="2000" dirty="0"/>
              <a:t>Dilapidated road networks</a:t>
            </a:r>
          </a:p>
          <a:p>
            <a:r>
              <a:rPr lang="en-GB" sz="2000" dirty="0"/>
              <a:t>Poor drivers’ behaviour and public transport indiscipline</a:t>
            </a:r>
          </a:p>
          <a:p>
            <a:r>
              <a:rPr lang="en-GB" sz="2000" dirty="0"/>
              <a:t>Unsafe vehicle conditions</a:t>
            </a:r>
          </a:p>
          <a:p>
            <a:endParaRPr lang="en-GB" dirty="0"/>
          </a:p>
        </p:txBody>
      </p:sp>
      <p:sp>
        <p:nvSpPr>
          <p:cNvPr id="4" name="Slide Number Placeholder 3"/>
          <p:cNvSpPr>
            <a:spLocks noGrp="1"/>
          </p:cNvSpPr>
          <p:nvPr>
            <p:ph type="sldNum" sz="quarter" idx="12"/>
          </p:nvPr>
        </p:nvSpPr>
        <p:spPr/>
        <p:txBody>
          <a:bodyPr/>
          <a:lstStyle/>
          <a:p>
            <a:fld id="{B91FA439-6FC5-4180-AA1C-0F0909E25823}" type="slidenum">
              <a:rPr lang="en-GB" smtClean="0"/>
              <a:t>4</a:t>
            </a:fld>
            <a:endParaRPr lang="en-GB"/>
          </a:p>
        </p:txBody>
      </p:sp>
      <p:pic>
        <p:nvPicPr>
          <p:cNvPr id="5" name="Picture 4"/>
          <p:cNvPicPr>
            <a:picLocks noChangeAspect="1"/>
          </p:cNvPicPr>
          <p:nvPr/>
        </p:nvPicPr>
        <p:blipFill>
          <a:blip r:embed="rId3"/>
          <a:stretch>
            <a:fillRect/>
          </a:stretch>
        </p:blipFill>
        <p:spPr>
          <a:xfrm>
            <a:off x="6315075" y="4114799"/>
            <a:ext cx="4572000" cy="2606675"/>
          </a:xfrm>
          <a:prstGeom prst="rect">
            <a:avLst/>
          </a:prstGeom>
        </p:spPr>
      </p:pic>
      <p:pic>
        <p:nvPicPr>
          <p:cNvPr id="6" name="Picture 5"/>
          <p:cNvPicPr>
            <a:picLocks noChangeAspect="1"/>
          </p:cNvPicPr>
          <p:nvPr/>
        </p:nvPicPr>
        <p:blipFill>
          <a:blip r:embed="rId4"/>
          <a:stretch>
            <a:fillRect/>
          </a:stretch>
        </p:blipFill>
        <p:spPr>
          <a:xfrm>
            <a:off x="1757363" y="4114800"/>
            <a:ext cx="4338637" cy="2606674"/>
          </a:xfrm>
          <a:prstGeom prst="rect">
            <a:avLst/>
          </a:prstGeom>
        </p:spPr>
      </p:pic>
    </p:spTree>
    <p:extLst>
      <p:ext uri="{BB962C8B-B14F-4D97-AF65-F5344CB8AC3E}">
        <p14:creationId xmlns:p14="http://schemas.microsoft.com/office/powerpoint/2010/main" val="202870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2149"/>
          </a:xfrm>
        </p:spPr>
        <p:txBody>
          <a:bodyPr>
            <a:normAutofit fontScale="90000"/>
          </a:bodyPr>
          <a:lstStyle/>
          <a:p>
            <a:pPr algn="ctr"/>
            <a:r>
              <a:rPr lang="en-GB" sz="4000" dirty="0"/>
              <a:t>Government Interventions in the Face of COVID-19</a:t>
            </a:r>
          </a:p>
        </p:txBody>
      </p:sp>
      <p:sp>
        <p:nvSpPr>
          <p:cNvPr id="3" name="Content Placeholder 2"/>
          <p:cNvSpPr>
            <a:spLocks noGrp="1"/>
          </p:cNvSpPr>
          <p:nvPr>
            <p:ph idx="1"/>
          </p:nvPr>
        </p:nvSpPr>
        <p:spPr>
          <a:xfrm>
            <a:off x="838200" y="1057274"/>
            <a:ext cx="10515600" cy="5119689"/>
          </a:xfrm>
        </p:spPr>
        <p:txBody>
          <a:bodyPr>
            <a:normAutofit lnSpcReduction="10000"/>
          </a:bodyPr>
          <a:lstStyle/>
          <a:p>
            <a:pPr algn="just"/>
            <a:r>
              <a:rPr lang="en-GB" sz="2400" dirty="0"/>
              <a:t>Public transport operations within the state shall be between the hours of 6.00a.m and 7.00p.m daily </a:t>
            </a:r>
          </a:p>
          <a:p>
            <a:pPr algn="just"/>
            <a:r>
              <a:rPr lang="en-GB" sz="2400" dirty="0"/>
              <a:t>Suspension of inter-state operations</a:t>
            </a:r>
          </a:p>
          <a:p>
            <a:pPr algn="just"/>
            <a:r>
              <a:rPr lang="en-GB" sz="2400" dirty="0"/>
              <a:t>Indefinite suspension of the operations of commercial motorcycles, popularly known as “Okada”</a:t>
            </a:r>
          </a:p>
          <a:p>
            <a:pPr algn="just"/>
            <a:r>
              <a:rPr lang="en-GB" sz="2400" dirty="0"/>
              <a:t>Commuters were mandated to wear face mask at all times, sanitise their hands with alcohol-based sanitisers or wash their hands with soap and running water before and after each trip</a:t>
            </a:r>
          </a:p>
          <a:p>
            <a:pPr algn="just"/>
            <a:r>
              <a:rPr lang="en-GB" sz="2400" dirty="0"/>
              <a:t>All transport operators/companies are expected to disinfect their vehicles, parks and garages regularly and continuously in collaboration/supervision of the Ministry of the Environment and Water Resources to ensure standards and safety of the disinfectant being used</a:t>
            </a:r>
          </a:p>
          <a:p>
            <a:pPr algn="just"/>
            <a:r>
              <a:rPr lang="en-GB" sz="2400" dirty="0"/>
              <a:t>All transport operators/companies are expected to have at the entrance of their respective parks handwashing equipment with running water and alcohol-based sanitisers</a:t>
            </a:r>
          </a:p>
          <a:p>
            <a:pPr algn="just"/>
            <a:endParaRPr lang="en-GB" sz="2000" dirty="0"/>
          </a:p>
        </p:txBody>
      </p:sp>
      <p:sp>
        <p:nvSpPr>
          <p:cNvPr id="4" name="Slide Number Placeholder 3"/>
          <p:cNvSpPr>
            <a:spLocks noGrp="1"/>
          </p:cNvSpPr>
          <p:nvPr>
            <p:ph type="sldNum" sz="quarter" idx="12"/>
          </p:nvPr>
        </p:nvSpPr>
        <p:spPr/>
        <p:txBody>
          <a:bodyPr/>
          <a:lstStyle/>
          <a:p>
            <a:fld id="{B91FA439-6FC5-4180-AA1C-0F0909E25823}" type="slidenum">
              <a:rPr lang="en-GB" smtClean="0"/>
              <a:t>5</a:t>
            </a:fld>
            <a:endParaRPr lang="en-GB"/>
          </a:p>
        </p:txBody>
      </p:sp>
    </p:spTree>
    <p:extLst>
      <p:ext uri="{BB962C8B-B14F-4D97-AF65-F5344CB8AC3E}">
        <p14:creationId xmlns:p14="http://schemas.microsoft.com/office/powerpoint/2010/main" val="306957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717"/>
            <a:ext cx="10515600" cy="802104"/>
          </a:xfrm>
        </p:spPr>
        <p:txBody>
          <a:bodyPr>
            <a:normAutofit/>
          </a:bodyPr>
          <a:lstStyle/>
          <a:p>
            <a:pPr algn="ctr"/>
            <a:r>
              <a:rPr lang="en-GB" dirty="0"/>
              <a:t>Government Interventions……..</a:t>
            </a:r>
          </a:p>
        </p:txBody>
      </p:sp>
      <p:sp>
        <p:nvSpPr>
          <p:cNvPr id="3" name="Content Placeholder 2"/>
          <p:cNvSpPr>
            <a:spLocks noGrp="1"/>
          </p:cNvSpPr>
          <p:nvPr>
            <p:ph idx="1"/>
          </p:nvPr>
        </p:nvSpPr>
        <p:spPr>
          <a:xfrm>
            <a:off x="838200" y="1523999"/>
            <a:ext cx="10515600" cy="4652963"/>
          </a:xfrm>
        </p:spPr>
        <p:txBody>
          <a:bodyPr>
            <a:normAutofit/>
          </a:bodyPr>
          <a:lstStyle/>
          <a:p>
            <a:pPr lvl="0" algn="just"/>
            <a:r>
              <a:rPr lang="en-GB" sz="2400" dirty="0">
                <a:solidFill>
                  <a:prstClr val="black"/>
                </a:solidFill>
              </a:rPr>
              <a:t>Operators are expected to have alcohol-based sanitisers in their vehicles for both drivers, conductors and passengers</a:t>
            </a:r>
          </a:p>
          <a:p>
            <a:pPr lvl="0" algn="just"/>
            <a:r>
              <a:rPr lang="en-GB" sz="2400" dirty="0">
                <a:solidFill>
                  <a:prstClr val="black"/>
                </a:solidFill>
              </a:rPr>
              <a:t>Motor parks and garages must not be overcrowded with passengers and commercial activities at any point in time</a:t>
            </a:r>
          </a:p>
          <a:p>
            <a:r>
              <a:rPr lang="en-GB" sz="2400" dirty="0"/>
              <a:t>Social distancing was required for passengers queuing to board buses</a:t>
            </a:r>
          </a:p>
          <a:p>
            <a:r>
              <a:rPr lang="en-GB" sz="2400" dirty="0"/>
              <a:t>All public buses should be 60 per cent capacity (</a:t>
            </a:r>
            <a:r>
              <a:rPr lang="en-GB" sz="2400" dirty="0" err="1"/>
              <a:t>i.e</a:t>
            </a:r>
            <a:r>
              <a:rPr lang="en-GB" sz="2400" dirty="0"/>
              <a:t> for buses; one passenger with driver in front seat, two passengers on the back rows for tricycle)</a:t>
            </a:r>
          </a:p>
          <a:p>
            <a:r>
              <a:rPr lang="en-GB" sz="2400" dirty="0"/>
              <a:t>NCDC recommendation that at least 2m (6feet) distance is required between people; operators are not allowed to over crowd/over load their vehicles </a:t>
            </a:r>
          </a:p>
          <a:p>
            <a:r>
              <a:rPr lang="en-GB" sz="2400" dirty="0"/>
              <a:t>Staggering of market days</a:t>
            </a:r>
          </a:p>
          <a:p>
            <a:endParaRPr lang="en-GB" dirty="0"/>
          </a:p>
        </p:txBody>
      </p:sp>
      <p:sp>
        <p:nvSpPr>
          <p:cNvPr id="4" name="Slide Number Placeholder 3"/>
          <p:cNvSpPr>
            <a:spLocks noGrp="1"/>
          </p:cNvSpPr>
          <p:nvPr>
            <p:ph type="sldNum" sz="quarter" idx="12"/>
          </p:nvPr>
        </p:nvSpPr>
        <p:spPr/>
        <p:txBody>
          <a:bodyPr/>
          <a:lstStyle/>
          <a:p>
            <a:fld id="{B91FA439-6FC5-4180-AA1C-0F0909E25823}" type="slidenum">
              <a:rPr lang="en-GB" smtClean="0"/>
              <a:t>6</a:t>
            </a:fld>
            <a:endParaRPr lang="en-GB"/>
          </a:p>
        </p:txBody>
      </p:sp>
    </p:spTree>
    <p:extLst>
      <p:ext uri="{BB962C8B-B14F-4D97-AF65-F5344CB8AC3E}">
        <p14:creationId xmlns:p14="http://schemas.microsoft.com/office/powerpoint/2010/main" val="37622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3563"/>
          </a:xfrm>
        </p:spPr>
        <p:txBody>
          <a:bodyPr>
            <a:noAutofit/>
          </a:bodyPr>
          <a:lstStyle/>
          <a:p>
            <a:pPr algn="ctr"/>
            <a:r>
              <a:rPr lang="en-GB" sz="3600" dirty="0"/>
              <a:t>Current Situation in Line with Government Directives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0736866"/>
              </p:ext>
            </p:extLst>
          </p:nvPr>
        </p:nvGraphicFramePr>
        <p:xfrm>
          <a:off x="838200" y="1588168"/>
          <a:ext cx="10515600" cy="4588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91FA439-6FC5-4180-AA1C-0F0909E25823}" type="slidenum">
              <a:rPr lang="en-GB" smtClean="0"/>
              <a:t>7</a:t>
            </a:fld>
            <a:endParaRPr lang="en-GB"/>
          </a:p>
        </p:txBody>
      </p:sp>
      <p:graphicFrame>
        <p:nvGraphicFramePr>
          <p:cNvPr id="7" name="Diagram 6"/>
          <p:cNvGraphicFramePr/>
          <p:nvPr>
            <p:extLst>
              <p:ext uri="{D42A27DB-BD31-4B8C-83A1-F6EECF244321}">
                <p14:modId xmlns:p14="http://schemas.microsoft.com/office/powerpoint/2010/main" val="1105901199"/>
              </p:ext>
            </p:extLst>
          </p:nvPr>
        </p:nvGraphicFramePr>
        <p:xfrm>
          <a:off x="5743575" y="891798"/>
          <a:ext cx="5734050" cy="5464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5882691" y="3359345"/>
            <a:ext cx="1159794" cy="523220"/>
          </a:xfrm>
          <a:prstGeom prst="rect">
            <a:avLst/>
          </a:prstGeom>
          <a:noFill/>
        </p:spPr>
        <p:txBody>
          <a:bodyPr wrap="square" rtlCol="0">
            <a:spAutoFit/>
          </a:bodyPr>
          <a:lstStyle/>
          <a:p>
            <a:r>
              <a:rPr lang="en-GB" sz="2800" dirty="0"/>
              <a:t>WHY ?</a:t>
            </a:r>
          </a:p>
        </p:txBody>
      </p:sp>
    </p:spTree>
    <p:extLst>
      <p:ext uri="{BB962C8B-B14F-4D97-AF65-F5344CB8AC3E}">
        <p14:creationId xmlns:p14="http://schemas.microsoft.com/office/powerpoint/2010/main" val="292602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5316"/>
          </a:xfrm>
        </p:spPr>
        <p:txBody>
          <a:bodyPr>
            <a:normAutofit fontScale="90000"/>
          </a:bodyPr>
          <a:lstStyle/>
          <a:p>
            <a:pPr algn="ctr"/>
            <a:r>
              <a:rPr lang="en-GB" dirty="0"/>
              <a:t>Suggestions to staying safe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8701844"/>
              </p:ext>
            </p:extLst>
          </p:nvPr>
        </p:nvGraphicFramePr>
        <p:xfrm>
          <a:off x="838200" y="957145"/>
          <a:ext cx="10515601" cy="5343104"/>
        </p:xfrm>
        <a:graphic>
          <a:graphicData uri="http://schemas.openxmlformats.org/drawingml/2006/table">
            <a:tbl>
              <a:tblPr firstRow="1" bandRow="1">
                <a:tableStyleId>{5940675A-B579-460E-94D1-54222C63F5DA}</a:tableStyleId>
              </a:tblPr>
              <a:tblGrid>
                <a:gridCol w="716398">
                  <a:extLst>
                    <a:ext uri="{9D8B030D-6E8A-4147-A177-3AD203B41FA5}">
                      <a16:colId xmlns:a16="http://schemas.microsoft.com/office/drawing/2014/main" val="20000"/>
                    </a:ext>
                  </a:extLst>
                </a:gridCol>
                <a:gridCol w="3266401">
                  <a:extLst>
                    <a:ext uri="{9D8B030D-6E8A-4147-A177-3AD203B41FA5}">
                      <a16:colId xmlns:a16="http://schemas.microsoft.com/office/drawing/2014/main" val="20001"/>
                    </a:ext>
                  </a:extLst>
                </a:gridCol>
                <a:gridCol w="3266401">
                  <a:extLst>
                    <a:ext uri="{9D8B030D-6E8A-4147-A177-3AD203B41FA5}">
                      <a16:colId xmlns:a16="http://schemas.microsoft.com/office/drawing/2014/main" val="20002"/>
                    </a:ext>
                  </a:extLst>
                </a:gridCol>
                <a:gridCol w="3266401">
                  <a:extLst>
                    <a:ext uri="{9D8B030D-6E8A-4147-A177-3AD203B41FA5}">
                      <a16:colId xmlns:a16="http://schemas.microsoft.com/office/drawing/2014/main" val="20003"/>
                    </a:ext>
                  </a:extLst>
                </a:gridCol>
              </a:tblGrid>
              <a:tr h="297091">
                <a:tc>
                  <a:txBody>
                    <a:bodyPr/>
                    <a:lstStyle/>
                    <a:p>
                      <a:r>
                        <a:rPr lang="en-GB" dirty="0"/>
                        <a:t>S/N</a:t>
                      </a:r>
                    </a:p>
                  </a:txBody>
                  <a:tcPr/>
                </a:tc>
                <a:tc>
                  <a:txBody>
                    <a:bodyPr/>
                    <a:lstStyle/>
                    <a:p>
                      <a:r>
                        <a:rPr lang="en-GB" dirty="0"/>
                        <a:t>Short term</a:t>
                      </a:r>
                    </a:p>
                  </a:txBody>
                  <a:tcPr/>
                </a:tc>
                <a:tc>
                  <a:txBody>
                    <a:bodyPr/>
                    <a:lstStyle/>
                    <a:p>
                      <a:r>
                        <a:rPr lang="en-GB" dirty="0"/>
                        <a:t>Medium term</a:t>
                      </a:r>
                    </a:p>
                  </a:txBody>
                  <a:tcPr/>
                </a:tc>
                <a:tc>
                  <a:txBody>
                    <a:bodyPr/>
                    <a:lstStyle/>
                    <a:p>
                      <a:r>
                        <a:rPr lang="en-GB" dirty="0"/>
                        <a:t>Long term</a:t>
                      </a:r>
                    </a:p>
                  </a:txBody>
                  <a:tcPr/>
                </a:tc>
                <a:extLst>
                  <a:ext uri="{0D108BD9-81ED-4DB2-BD59-A6C34878D82A}">
                    <a16:rowId xmlns:a16="http://schemas.microsoft.com/office/drawing/2014/main" val="10000"/>
                  </a:ext>
                </a:extLst>
              </a:tr>
              <a:tr h="965547">
                <a:tc>
                  <a:txBody>
                    <a:bodyPr/>
                    <a:lstStyle/>
                    <a:p>
                      <a:r>
                        <a:rPr lang="en-GB" dirty="0"/>
                        <a:t>1.</a:t>
                      </a:r>
                    </a:p>
                  </a:txBody>
                  <a:tcPr/>
                </a:tc>
                <a:tc>
                  <a:txBody>
                    <a:bodyPr/>
                    <a:lstStyle/>
                    <a:p>
                      <a:r>
                        <a:rPr lang="en-GB" dirty="0"/>
                        <a:t>Continual</a:t>
                      </a:r>
                      <a:r>
                        <a:rPr lang="en-GB" baseline="0" dirty="0"/>
                        <a:t> </a:t>
                      </a:r>
                      <a:r>
                        <a:rPr lang="en-GB" dirty="0"/>
                        <a:t>education</a:t>
                      </a:r>
                      <a:r>
                        <a:rPr lang="en-GB" baseline="0" dirty="0"/>
                        <a:t> and </a:t>
                      </a:r>
                      <a:r>
                        <a:rPr lang="en-GB" dirty="0"/>
                        <a:t>awareness to Covid-19</a:t>
                      </a:r>
                      <a:r>
                        <a:rPr lang="en-GB" baseline="0" dirty="0"/>
                        <a:t> guidelines and government directives</a:t>
                      </a:r>
                      <a:endParaRPr lang="en-GB" dirty="0"/>
                    </a:p>
                  </a:txBody>
                  <a:tcPr/>
                </a:tc>
                <a:tc>
                  <a:txBody>
                    <a:bodyPr/>
                    <a:lstStyle/>
                    <a:p>
                      <a:r>
                        <a:rPr lang="en-GB" dirty="0"/>
                        <a:t>Operators to provide update</a:t>
                      </a:r>
                      <a:r>
                        <a:rPr lang="en-GB" baseline="0" dirty="0"/>
                        <a:t> on coronavirus and its impact to commuters</a:t>
                      </a:r>
                      <a:endParaRPr lang="en-GB" dirty="0"/>
                    </a:p>
                  </a:txBody>
                  <a:tcPr/>
                </a:tc>
                <a:tc>
                  <a:txBody>
                    <a:bodyPr/>
                    <a:lstStyle/>
                    <a:p>
                      <a:r>
                        <a:rPr lang="en-GB" dirty="0"/>
                        <a:t>Design and implement a Post-</a:t>
                      </a:r>
                      <a:r>
                        <a:rPr lang="en-GB" dirty="0" err="1"/>
                        <a:t>Covid</a:t>
                      </a:r>
                      <a:r>
                        <a:rPr lang="en-GB" dirty="0"/>
                        <a:t> 19 safety architecture for transport service delivery.</a:t>
                      </a:r>
                    </a:p>
                  </a:txBody>
                  <a:tcPr/>
                </a:tc>
                <a:extLst>
                  <a:ext uri="{0D108BD9-81ED-4DB2-BD59-A6C34878D82A}">
                    <a16:rowId xmlns:a16="http://schemas.microsoft.com/office/drawing/2014/main" val="10001"/>
                  </a:ext>
                </a:extLst>
              </a:tr>
              <a:tr h="1411184">
                <a:tc>
                  <a:txBody>
                    <a:bodyPr/>
                    <a:lstStyle/>
                    <a:p>
                      <a:r>
                        <a:rPr lang="en-GB" dirty="0"/>
                        <a:t>2.</a:t>
                      </a:r>
                    </a:p>
                  </a:txBody>
                  <a:tcPr/>
                </a:tc>
                <a:tc>
                  <a:txBody>
                    <a:bodyPr/>
                    <a:lstStyle/>
                    <a:p>
                      <a:r>
                        <a:rPr lang="en-GB" dirty="0"/>
                        <a:t>Encourage Working From</a:t>
                      </a:r>
                      <a:r>
                        <a:rPr lang="en-GB" baseline="0" dirty="0"/>
                        <a:t> </a:t>
                      </a:r>
                      <a:r>
                        <a:rPr lang="en-GB" dirty="0"/>
                        <a:t>Home</a:t>
                      </a:r>
                    </a:p>
                  </a:txBody>
                  <a:tcPr/>
                </a:tc>
                <a:tc>
                  <a:txBody>
                    <a:bodyPr/>
                    <a:lstStyle/>
                    <a:p>
                      <a:r>
                        <a:rPr lang="en-GB" baseline="0" dirty="0"/>
                        <a:t>Economic challenges faced by both passengers and operators, government  to come up with ways to curb hike in fare charges</a:t>
                      </a:r>
                      <a:endParaRPr lang="en-GB" dirty="0"/>
                    </a:p>
                  </a:txBody>
                  <a:tcPr/>
                </a:tc>
                <a:tc>
                  <a:txBody>
                    <a:bodyPr/>
                    <a:lstStyle/>
                    <a:p>
                      <a:r>
                        <a:rPr lang="en-GB" dirty="0"/>
                        <a:t>Review stock and supply chain for operational materials; fuel, lubricants, spare parts</a:t>
                      </a:r>
                    </a:p>
                  </a:txBody>
                  <a:tcPr/>
                </a:tc>
                <a:extLst>
                  <a:ext uri="{0D108BD9-81ED-4DB2-BD59-A6C34878D82A}">
                    <a16:rowId xmlns:a16="http://schemas.microsoft.com/office/drawing/2014/main" val="10002"/>
                  </a:ext>
                </a:extLst>
              </a:tr>
              <a:tr h="742729">
                <a:tc>
                  <a:txBody>
                    <a:bodyPr/>
                    <a:lstStyle/>
                    <a:p>
                      <a:r>
                        <a:rPr lang="en-GB" dirty="0"/>
                        <a:t>3.</a:t>
                      </a:r>
                    </a:p>
                  </a:txBody>
                  <a:tcPr/>
                </a:tc>
                <a:tc>
                  <a:txBody>
                    <a:bodyPr/>
                    <a:lstStyle/>
                    <a:p>
                      <a:r>
                        <a:rPr lang="en-GB" dirty="0"/>
                        <a:t>Staggering trips</a:t>
                      </a:r>
                    </a:p>
                  </a:txBody>
                  <a:tcPr/>
                </a:tc>
                <a:tc>
                  <a:txBody>
                    <a:bodyPr/>
                    <a:lstStyle/>
                    <a:p>
                      <a:r>
                        <a:rPr lang="en-GB" dirty="0"/>
                        <a:t>Ways</a:t>
                      </a:r>
                      <a:r>
                        <a:rPr lang="en-GB" baseline="0" dirty="0"/>
                        <a:t> to check increase in private car use as people avoid public transportation</a:t>
                      </a:r>
                      <a:endParaRPr lang="en-GB" dirty="0"/>
                    </a:p>
                  </a:txBody>
                  <a:tcPr/>
                </a:tc>
                <a:tc>
                  <a:txBody>
                    <a:bodyPr/>
                    <a:lstStyle/>
                    <a:p>
                      <a:r>
                        <a:rPr lang="en-GB" baseline="0" dirty="0"/>
                        <a:t>Fighting a pandemic is not a stand-alone project, so integration with existing crisis management structures is strategic</a:t>
                      </a:r>
                      <a:endParaRPr lang="en-GB" dirty="0"/>
                    </a:p>
                  </a:txBody>
                  <a:tcPr/>
                </a:tc>
                <a:extLst>
                  <a:ext uri="{0D108BD9-81ED-4DB2-BD59-A6C34878D82A}">
                    <a16:rowId xmlns:a16="http://schemas.microsoft.com/office/drawing/2014/main" val="10003"/>
                  </a:ext>
                </a:extLst>
              </a:tr>
              <a:tr h="519910">
                <a:tc>
                  <a:txBody>
                    <a:bodyPr/>
                    <a:lstStyle/>
                    <a:p>
                      <a:r>
                        <a:rPr lang="en-GB" dirty="0"/>
                        <a:t>4.</a:t>
                      </a:r>
                    </a:p>
                  </a:txBody>
                  <a:tcPr/>
                </a:tc>
                <a:tc>
                  <a:txBody>
                    <a:bodyPr/>
                    <a:lstStyle/>
                    <a:p>
                      <a:r>
                        <a:rPr lang="en-GB" dirty="0"/>
                        <a:t>Avoid contact</a:t>
                      </a:r>
                      <a:r>
                        <a:rPr lang="en-GB" baseline="0" dirty="0"/>
                        <a:t> delivery service like sale of tickets</a:t>
                      </a:r>
                      <a:endParaRPr lang="en-GB" dirty="0"/>
                    </a:p>
                  </a:txBody>
                  <a:tcPr/>
                </a:tc>
                <a:tc>
                  <a:txBody>
                    <a:bodyPr/>
                    <a:lstStyle/>
                    <a:p>
                      <a:r>
                        <a:rPr lang="en-GB" dirty="0"/>
                        <a:t>Keep to small groups of people at any one time</a:t>
                      </a:r>
                    </a:p>
                  </a:txBody>
                  <a:tcPr/>
                </a:tc>
                <a:tc>
                  <a:txBody>
                    <a:bodyPr/>
                    <a:lstStyle/>
                    <a:p>
                      <a:r>
                        <a:rPr lang="en-GB" dirty="0"/>
                        <a:t>Advisable</a:t>
                      </a:r>
                      <a:r>
                        <a:rPr lang="en-GB" baseline="0" dirty="0"/>
                        <a:t> to follow related communication from responsible authorities for latest updates. </a:t>
                      </a:r>
                      <a:endParaRPr lang="en-GB" dirty="0"/>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B91FA439-6FC5-4180-AA1C-0F0909E25823}" type="slidenum">
              <a:rPr lang="en-GB" smtClean="0"/>
              <a:t>8</a:t>
            </a:fld>
            <a:endParaRPr lang="en-GB"/>
          </a:p>
        </p:txBody>
      </p:sp>
    </p:spTree>
    <p:extLst>
      <p:ext uri="{BB962C8B-B14F-4D97-AF65-F5344CB8AC3E}">
        <p14:creationId xmlns:p14="http://schemas.microsoft.com/office/powerpoint/2010/main" val="40913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1570"/>
          </a:xfrm>
        </p:spPr>
        <p:txBody>
          <a:bodyPr>
            <a:normAutofit fontScale="90000"/>
          </a:bodyPr>
          <a:lstStyle/>
          <a:p>
            <a:pPr algn="ctr"/>
            <a:r>
              <a:rPr lang="en-GB" dirty="0"/>
              <a:t>Suggestions to staying safe…….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8047117"/>
              </p:ext>
            </p:extLst>
          </p:nvPr>
        </p:nvGraphicFramePr>
        <p:xfrm>
          <a:off x="966536" y="1094740"/>
          <a:ext cx="10054389" cy="5125720"/>
        </p:xfrm>
        <a:graphic>
          <a:graphicData uri="http://schemas.openxmlformats.org/drawingml/2006/table">
            <a:tbl>
              <a:tblPr firstRow="1" bandRow="1">
                <a:tableStyleId>{5940675A-B579-460E-94D1-54222C63F5DA}</a:tableStyleId>
              </a:tblPr>
              <a:tblGrid>
                <a:gridCol w="684978">
                  <a:extLst>
                    <a:ext uri="{9D8B030D-6E8A-4147-A177-3AD203B41FA5}">
                      <a16:colId xmlns:a16="http://schemas.microsoft.com/office/drawing/2014/main" val="20000"/>
                    </a:ext>
                  </a:extLst>
                </a:gridCol>
                <a:gridCol w="3123137">
                  <a:extLst>
                    <a:ext uri="{9D8B030D-6E8A-4147-A177-3AD203B41FA5}">
                      <a16:colId xmlns:a16="http://schemas.microsoft.com/office/drawing/2014/main" val="20001"/>
                    </a:ext>
                  </a:extLst>
                </a:gridCol>
                <a:gridCol w="3123137">
                  <a:extLst>
                    <a:ext uri="{9D8B030D-6E8A-4147-A177-3AD203B41FA5}">
                      <a16:colId xmlns:a16="http://schemas.microsoft.com/office/drawing/2014/main" val="20002"/>
                    </a:ext>
                  </a:extLst>
                </a:gridCol>
                <a:gridCol w="3123137">
                  <a:extLst>
                    <a:ext uri="{9D8B030D-6E8A-4147-A177-3AD203B41FA5}">
                      <a16:colId xmlns:a16="http://schemas.microsoft.com/office/drawing/2014/main" val="20003"/>
                    </a:ext>
                  </a:extLst>
                </a:gridCol>
              </a:tblGrid>
              <a:tr h="370840">
                <a:tc>
                  <a:txBody>
                    <a:bodyPr/>
                    <a:lstStyle/>
                    <a:p>
                      <a:r>
                        <a:rPr lang="en-GB" dirty="0"/>
                        <a:t>S/N</a:t>
                      </a:r>
                    </a:p>
                  </a:txBody>
                  <a:tcPr/>
                </a:tc>
                <a:tc>
                  <a:txBody>
                    <a:bodyPr/>
                    <a:lstStyle/>
                    <a:p>
                      <a:r>
                        <a:rPr lang="en-GB" dirty="0"/>
                        <a:t>Short term</a:t>
                      </a:r>
                    </a:p>
                  </a:txBody>
                  <a:tcPr/>
                </a:tc>
                <a:tc>
                  <a:txBody>
                    <a:bodyPr/>
                    <a:lstStyle/>
                    <a:p>
                      <a:r>
                        <a:rPr lang="en-GB" dirty="0"/>
                        <a:t>Short term</a:t>
                      </a:r>
                    </a:p>
                  </a:txBody>
                  <a:tcPr/>
                </a:tc>
                <a:tc>
                  <a:txBody>
                    <a:bodyPr/>
                    <a:lstStyle/>
                    <a:p>
                      <a:r>
                        <a:rPr lang="en-GB" dirty="0"/>
                        <a:t>Long term</a:t>
                      </a:r>
                    </a:p>
                  </a:txBody>
                  <a:tcPr/>
                </a:tc>
                <a:extLst>
                  <a:ext uri="{0D108BD9-81ED-4DB2-BD59-A6C34878D82A}">
                    <a16:rowId xmlns:a16="http://schemas.microsoft.com/office/drawing/2014/main" val="10000"/>
                  </a:ext>
                </a:extLst>
              </a:tr>
              <a:tr h="370840">
                <a:tc>
                  <a:txBody>
                    <a:bodyPr/>
                    <a:lstStyle/>
                    <a:p>
                      <a:r>
                        <a:rPr lang="en-GB" dirty="0"/>
                        <a:t>5.</a:t>
                      </a:r>
                    </a:p>
                  </a:txBody>
                  <a:tcPr/>
                </a:tc>
                <a:tc>
                  <a:txBody>
                    <a:bodyPr/>
                    <a:lstStyle/>
                    <a:p>
                      <a:r>
                        <a:rPr lang="en-GB" dirty="0"/>
                        <a:t>High risk age groups to limit travel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Deployment of critical IT infrastructure</a:t>
                      </a:r>
                    </a:p>
                  </a:txBody>
                  <a:tcPr/>
                </a:tc>
                <a:tc>
                  <a:txBody>
                    <a:bodyPr/>
                    <a:lstStyle/>
                    <a:p>
                      <a:r>
                        <a:rPr lang="en-GB" dirty="0"/>
                        <a:t>Planning for a more integrated transportation to mitigate road</a:t>
                      </a:r>
                      <a:r>
                        <a:rPr lang="en-GB" baseline="0" dirty="0"/>
                        <a:t> mode prevalence</a:t>
                      </a:r>
                      <a:endParaRPr lang="en-GB" dirty="0"/>
                    </a:p>
                  </a:txBody>
                  <a:tcPr/>
                </a:tc>
                <a:extLst>
                  <a:ext uri="{0D108BD9-81ED-4DB2-BD59-A6C34878D82A}">
                    <a16:rowId xmlns:a16="http://schemas.microsoft.com/office/drawing/2014/main" val="10001"/>
                  </a:ext>
                </a:extLst>
              </a:tr>
              <a:tr h="370840">
                <a:tc>
                  <a:txBody>
                    <a:bodyPr/>
                    <a:lstStyle/>
                    <a:p>
                      <a:r>
                        <a:rPr lang="en-GB" dirty="0"/>
                        <a:t>6.</a:t>
                      </a:r>
                    </a:p>
                  </a:txBody>
                  <a:tcPr/>
                </a:tc>
                <a:tc>
                  <a:txBody>
                    <a:bodyPr/>
                    <a:lstStyle/>
                    <a:p>
                      <a:r>
                        <a:rPr lang="en-GB" dirty="0"/>
                        <a:t>Avoid busy routes and rush hours</a:t>
                      </a:r>
                    </a:p>
                  </a:txBody>
                  <a:tcPr/>
                </a:tc>
                <a:tc>
                  <a:txBody>
                    <a:bodyPr/>
                    <a:lstStyle/>
                    <a:p>
                      <a:r>
                        <a:rPr lang="en-GB" dirty="0"/>
                        <a:t>Management of available transport vehicles</a:t>
                      </a:r>
                      <a:r>
                        <a:rPr lang="en-GB" baseline="0" dirty="0"/>
                        <a:t> and services </a:t>
                      </a:r>
                      <a:endParaRPr lang="en-GB" dirty="0"/>
                    </a:p>
                  </a:txBody>
                  <a:tcPr/>
                </a:tc>
                <a:tc>
                  <a:txBody>
                    <a:bodyPr/>
                    <a:lstStyle/>
                    <a:p>
                      <a:r>
                        <a:rPr lang="en-GB" dirty="0"/>
                        <a:t>Correction of land use pattern</a:t>
                      </a:r>
                      <a:r>
                        <a:rPr lang="en-GB" baseline="0" dirty="0"/>
                        <a:t> and physical planning of built environment to support walking, bicycling for inclusive  and sustainable transportation.</a:t>
                      </a:r>
                      <a:endParaRPr lang="en-GB" dirty="0"/>
                    </a:p>
                  </a:txBody>
                  <a:tcPr/>
                </a:tc>
                <a:extLst>
                  <a:ext uri="{0D108BD9-81ED-4DB2-BD59-A6C34878D82A}">
                    <a16:rowId xmlns:a16="http://schemas.microsoft.com/office/drawing/2014/main" val="10002"/>
                  </a:ext>
                </a:extLst>
              </a:tr>
              <a:tr h="370840">
                <a:tc>
                  <a:txBody>
                    <a:bodyPr/>
                    <a:lstStyle/>
                    <a:p>
                      <a:r>
                        <a:rPr lang="en-GB" dirty="0"/>
                        <a:t>7.</a:t>
                      </a:r>
                    </a:p>
                  </a:txBody>
                  <a:tcPr/>
                </a:tc>
                <a:tc>
                  <a:txBody>
                    <a:bodyPr/>
                    <a:lstStyle/>
                    <a:p>
                      <a:r>
                        <a:rPr lang="en-GB" dirty="0"/>
                        <a:t>People from a household</a:t>
                      </a:r>
                      <a:r>
                        <a:rPr lang="en-GB" baseline="0" dirty="0"/>
                        <a:t> or share bubble can travel together in a private vehicle</a:t>
                      </a:r>
                      <a:endParaRPr lang="en-GB" dirty="0"/>
                    </a:p>
                  </a:txBody>
                  <a:tcPr/>
                </a:tc>
                <a:tc>
                  <a:txBody>
                    <a:bodyPr/>
                    <a:lstStyle/>
                    <a:p>
                      <a:r>
                        <a:rPr lang="en-GB" dirty="0"/>
                        <a:t>Flexible</a:t>
                      </a:r>
                      <a:r>
                        <a:rPr lang="en-GB" baseline="0" dirty="0"/>
                        <a:t> scheduling to accommodate increased demand </a:t>
                      </a:r>
                      <a:endParaRPr lang="en-GB" dirty="0"/>
                    </a:p>
                  </a:txBody>
                  <a:tcPr/>
                </a:tc>
                <a:tc>
                  <a:txBody>
                    <a:bodyPr/>
                    <a:lstStyle/>
                    <a:p>
                      <a:r>
                        <a:rPr lang="en-GB" dirty="0"/>
                        <a:t>In an economy of low</a:t>
                      </a:r>
                      <a:r>
                        <a:rPr lang="en-GB" baseline="0" dirty="0"/>
                        <a:t> liquidity, need for privatization in the road sector to create competitive advantage is essential</a:t>
                      </a:r>
                      <a:endParaRPr lang="en-GB" dirty="0"/>
                    </a:p>
                  </a:txBody>
                  <a:tcPr/>
                </a:tc>
                <a:extLst>
                  <a:ext uri="{0D108BD9-81ED-4DB2-BD59-A6C34878D82A}">
                    <a16:rowId xmlns:a16="http://schemas.microsoft.com/office/drawing/2014/main" val="10003"/>
                  </a:ext>
                </a:extLst>
              </a:tr>
              <a:tr h="370840">
                <a:tc>
                  <a:txBody>
                    <a:bodyPr/>
                    <a:lstStyle/>
                    <a:p>
                      <a:r>
                        <a:rPr lang="en-GB" dirty="0"/>
                        <a:t>8.</a:t>
                      </a:r>
                    </a:p>
                  </a:txBody>
                  <a:tcPr/>
                </a:tc>
                <a:tc>
                  <a:txBody>
                    <a:bodyPr/>
                    <a:lstStyle/>
                    <a:p>
                      <a:r>
                        <a:rPr lang="en-GB" dirty="0"/>
                        <a:t>Clean your car between journeys using standard cleaning products </a:t>
                      </a:r>
                    </a:p>
                  </a:txBody>
                  <a:tcPr/>
                </a:tc>
                <a:tc>
                  <a:txBody>
                    <a:bodyPr/>
                    <a:lstStyle/>
                    <a:p>
                      <a:r>
                        <a:rPr lang="en-GB" dirty="0"/>
                        <a:t>Strengthen the capacity and resilience of employers</a:t>
                      </a:r>
                    </a:p>
                  </a:txBody>
                  <a:tcPr/>
                </a:tc>
                <a:tc>
                  <a:txBody>
                    <a:bodyPr/>
                    <a:lstStyle/>
                    <a:p>
                      <a:r>
                        <a:rPr lang="en-GB" dirty="0"/>
                        <a:t>Provision of affordable internet facilities to encourage</a:t>
                      </a:r>
                      <a:r>
                        <a:rPr lang="en-GB" baseline="0" dirty="0"/>
                        <a:t> working from home</a:t>
                      </a:r>
                      <a:endParaRPr lang="en-GB" dirty="0"/>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B91FA439-6FC5-4180-AA1C-0F0909E25823}" type="slidenum">
              <a:rPr lang="en-GB" smtClean="0"/>
              <a:t>9</a:t>
            </a:fld>
            <a:endParaRPr lang="en-GB"/>
          </a:p>
        </p:txBody>
      </p:sp>
    </p:spTree>
    <p:extLst>
      <p:ext uri="{BB962C8B-B14F-4D97-AF65-F5344CB8AC3E}">
        <p14:creationId xmlns:p14="http://schemas.microsoft.com/office/powerpoint/2010/main" val="2026074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1696</TotalTime>
  <Words>1045</Words>
  <Application>Microsoft Office PowerPoint</Application>
  <PresentationFormat>Widescreen</PresentationFormat>
  <Paragraphs>139</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STAYING SAFE AGAINST COVID-19 IN PUBLIC AND PRIVATE ROAD TRANSPORTATION IN LAGOS STATE</vt:lpstr>
      <vt:lpstr>Lagos Road Transport - A Glance</vt:lpstr>
      <vt:lpstr>Public Transport Operators</vt:lpstr>
      <vt:lpstr>State of Public Transport in Lagos</vt:lpstr>
      <vt:lpstr>Government Interventions in the Face of COVID-19</vt:lpstr>
      <vt:lpstr>Government Interventions……..</vt:lpstr>
      <vt:lpstr>Current Situation in Line with Government Directives</vt:lpstr>
      <vt:lpstr>Suggestions to staying safe</vt:lpstr>
      <vt:lpstr>Suggestions to staying safe…….</vt:lpstr>
      <vt:lpstr>Suggestions to staying safe…….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SAFE AGAINST COVID-19 IN PUBLIC AND PRIVATE ROAD TRANSPORTATION</dc:title>
  <dc:creator>ogochukwu ugboma</dc:creator>
  <cp:lastModifiedBy>olumuyiwa Odusanya</cp:lastModifiedBy>
  <cp:revision>66</cp:revision>
  <dcterms:created xsi:type="dcterms:W3CDTF">2020-08-26T12:41:46Z</dcterms:created>
  <dcterms:modified xsi:type="dcterms:W3CDTF">2020-12-07T10:27:51Z</dcterms:modified>
</cp:coreProperties>
</file>